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9" r:id="rId10"/>
    <p:sldId id="270" r:id="rId11"/>
    <p:sldId id="271" r:id="rId12"/>
    <p:sldId id="272"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82FE5632-9CDC-486E-894C-BAC090DAD159}">
          <p14:sldIdLst>
            <p14:sldId id="256"/>
            <p14:sldId id="257"/>
            <p14:sldId id="258"/>
            <p14:sldId id="259"/>
            <p14:sldId id="260"/>
            <p14:sldId id="269"/>
          </p14:sldIdLst>
        </p14:section>
        <p14:section name="Untitled Section" id="{2A4EA072-D9B2-4EDA-934A-09514FC6E9C7}">
          <p14:sldIdLst>
            <p14:sldId id="270"/>
            <p14:sldId id="271"/>
            <p14:sldId id="272"/>
            <p14:sldId id="265"/>
          </p14:sldIdLst>
        </p14:section>
      </p14:sectionLst>
    </p:ext>
    <p:ext uri="{EFAFB233-063F-42B5-8137-9DF3F51BA10A}">
      <p15:sldGuideLst xmlns:p15="http://schemas.microsoft.com/office/powerpoint/2012/main" xmlns="">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1E4"/>
    <a:srgbClr val="B8D3E8"/>
    <a:srgbClr val="197DCE"/>
    <a:srgbClr val="BC7FBB"/>
    <a:srgbClr val="7FC6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26" autoAdjust="0"/>
    <p:restoredTop sz="94291" autoAdjust="0"/>
  </p:normalViewPr>
  <p:slideViewPr>
    <p:cSldViewPr snapToGrid="0" showGuides="1">
      <p:cViewPr varScale="1">
        <p:scale>
          <a:sx n="73" d="100"/>
          <a:sy n="73" d="100"/>
        </p:scale>
        <p:origin x="-624" y="-102"/>
      </p:cViewPr>
      <p:guideLst>
        <p:guide orient="horz" pos="2500"/>
        <p:guide pos="384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pPr/>
              <a:t>1/19/2020</a:t>
            </a:fld>
            <a:endParaRPr lang="en-US" dirty="0"/>
          </a:p>
        </p:txBody>
      </p:sp>
      <p:sp>
        <p:nvSpPr>
          <p:cNvPr id="4" name="Footer Placeholder 3">
            <a:extLst>
              <a:ext uri="{FF2B5EF4-FFF2-40B4-BE49-F238E27FC236}">
                <a16:creationId xmlns:a16="http://schemas.microsoft.com/office/drawing/2014/main" xmlns=""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pPr/>
              <a:t>‹#›</a:t>
            </a:fld>
            <a:endParaRPr lang="en-US" dirty="0"/>
          </a:p>
        </p:txBody>
      </p:sp>
    </p:spTree>
    <p:extLst>
      <p:ext uri="{BB962C8B-B14F-4D97-AF65-F5344CB8AC3E}">
        <p14:creationId xmlns:p14="http://schemas.microsoft.com/office/powerpoint/2010/main" xmlns=""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pPr/>
              <a:t>1/19/2020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pPr/>
              <a:t>‹#›</a:t>
            </a:fld>
            <a:endParaRPr lang="en-US" noProof="0" dirty="0"/>
          </a:p>
        </p:txBody>
      </p:sp>
    </p:spTree>
    <p:extLst>
      <p:ext uri="{BB962C8B-B14F-4D97-AF65-F5344CB8AC3E}">
        <p14:creationId xmlns:p14="http://schemas.microsoft.com/office/powerpoint/2010/main" xmlns=""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xmlns=""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xmlns=""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xmlns=""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xmlns=""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xmlns=""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xmlns=""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xmlns=""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xmlns=""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xmlns=""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xmlns="" id="{540A1271-E1E7-40AB-9552-9B4249544008}"/>
              </a:ext>
              <a:ext uri="{C183D7F6-B498-43B3-948B-1728B52AA6E4}">
                <adec:decorative xmlns=""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xmlns=""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xmlns="" id="{D846C517-01CF-4924-81A5-DAD4CE0BFA6C}"/>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xmlns="" id="{6691BBC0-FAFE-4A57-9925-6182B74C4CB1}"/>
              </a:ext>
              <a:ext uri="{C183D7F6-B498-43B3-948B-1728B52AA6E4}">
                <adec:decorative xmlns=""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xmlns=""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smtClean="0"/>
              <a:t>Click to edit Master subtitle style</a:t>
            </a:r>
            <a:endParaRPr lang="en-US" noProof="0"/>
          </a:p>
        </p:txBody>
      </p:sp>
    </p:spTree>
    <p:extLst>
      <p:ext uri="{BB962C8B-B14F-4D97-AF65-F5344CB8AC3E}">
        <p14:creationId xmlns:p14="http://schemas.microsoft.com/office/powerpoint/2010/main" xmlns=""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xmlns=""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Content Placeholder 2">
            <a:extLst>
              <a:ext uri="{FF2B5EF4-FFF2-40B4-BE49-F238E27FC236}">
                <a16:creationId xmlns:a16="http://schemas.microsoft.com/office/drawing/2014/main" xmlns=""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xmlns=""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xmlns="" id="{51A54DF2-9EE6-43F7-A586-88CA6C624778}"/>
              </a:ext>
            </a:extLst>
          </p:cNvPr>
          <p:cNvSpPr>
            <a:spLocks noGrp="1"/>
          </p:cNvSpPr>
          <p:nvPr>
            <p:ph type="title"/>
          </p:nvPr>
        </p:nvSpPr>
        <p:spPr/>
        <p:txBody>
          <a:bodyPr/>
          <a:lstStyle>
            <a:lvl1pPr>
              <a:defRPr>
                <a:solidFill>
                  <a:schemeClr val="bg1"/>
                </a:solidFill>
              </a:defRPr>
            </a:lvl1pPr>
          </a:lstStyle>
          <a:p>
            <a:r>
              <a:rPr lang="en-US" noProof="0" smtClean="0"/>
              <a:t>Click to edit Master title style</a:t>
            </a:r>
            <a:endParaRPr lang="en-US" noProof="0"/>
          </a:p>
        </p:txBody>
      </p:sp>
      <p:sp>
        <p:nvSpPr>
          <p:cNvPr id="11" name="Text Placeholder 2">
            <a:extLst>
              <a:ext uri="{FF2B5EF4-FFF2-40B4-BE49-F238E27FC236}">
                <a16:creationId xmlns:a16="http://schemas.microsoft.com/office/drawing/2014/main" xmlns=""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xmlns=""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xmlns=""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xmlns=""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xmlns=""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xmlns=""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smtClean="0"/>
              <a:t>Click to edit Master title style</a:t>
            </a:r>
            <a:endParaRPr lang="en-US" noProof="0"/>
          </a:p>
        </p:txBody>
      </p:sp>
      <p:sp>
        <p:nvSpPr>
          <p:cNvPr id="12" name="Text Placeholder 3">
            <a:extLst>
              <a:ext uri="{FF2B5EF4-FFF2-40B4-BE49-F238E27FC236}">
                <a16:creationId xmlns:a16="http://schemas.microsoft.com/office/drawing/2014/main" xmlns=""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xmlns=""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xmlns=""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FF2B3756-19E0-4B2F-B1D5-7664E0B38BE1}"/>
              </a:ext>
            </a:extLst>
          </p:cNvPr>
          <p:cNvSpPr>
            <a:spLocks noGrp="1"/>
          </p:cNvSpPr>
          <p:nvPr>
            <p:ph type="title"/>
          </p:nvPr>
        </p:nvSpPr>
        <p:spPr/>
        <p:txBody>
          <a:bodyPr/>
          <a:lstStyle>
            <a:lvl1pPr algn="ct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xmlns=""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xmlns=""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E88C711-3D16-496B-BF96-001A0C0A3AAF}"/>
              </a:ext>
              <a:ext uri="{C183D7F6-B498-43B3-948B-1728B52AA6E4}">
                <adec:decorative xmlns=""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xmlns=""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xmlns=""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xmlns=""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xmlns=""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xmlns="" id="{E7822F33-D675-4E6C-BD09-D9C78365BB41}"/>
              </a:ext>
              <a:ext uri="{C183D7F6-B498-43B3-948B-1728B52AA6E4}">
                <adec:decorative xmlns=""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xmlns=""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xmlns=""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xmlns=""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xmlns=""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xmlns=""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xmlns="" id="{2D3F74C5-9ADD-4AE3-BCA5-88726CC2A1A3}"/>
              </a:ext>
              <a:ext uri="{C183D7F6-B498-43B3-948B-1728B52AA6E4}">
                <adec:decorative xmlns=""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xmlns=""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smtClean="0"/>
              <a:t>Click icon to add table</a:t>
            </a:r>
            <a:endParaRPr lang="en-US" noProof="0" dirty="0"/>
          </a:p>
        </p:txBody>
      </p:sp>
    </p:spTree>
    <p:extLst>
      <p:ext uri="{BB962C8B-B14F-4D97-AF65-F5344CB8AC3E}">
        <p14:creationId xmlns:p14="http://schemas.microsoft.com/office/powerpoint/2010/main" xmlns=""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83C23D1-BE9A-4E52-9BEF-D55C4CB7574F}"/>
              </a:ext>
              <a:ext uri="{C183D7F6-B498-43B3-948B-1728B52AA6E4}">
                <adec:decorative xmlns=""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xmlns=""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834F3F28-2A24-40B5-AC8C-5A53DC799A96}"/>
              </a:ext>
              <a:ext uri="{C183D7F6-B498-43B3-948B-1728B52AA6E4}">
                <adec:decorative xmlns=""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xmlns="" id="{95BAC97E-3C4E-4D04-8A57-DC61E07CB8FD}"/>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xmlns=""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xmlns=""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xmlns="" id="{6668B9DC-C6AF-45D4-BBA3-A5EF781EAB7F}"/>
              </a:ext>
              <a:ext uri="{C183D7F6-B498-43B3-948B-1728B52AA6E4}">
                <adec:decorative xmlns=""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xmlns=""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xmlns=""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xmlns="" id="{164ACA68-1C2C-4C4D-9CB4-1C8BF3E03F57}"/>
              </a:ext>
              <a:ext uri="{C183D7F6-B498-43B3-948B-1728B52AA6E4}">
                <adec:decorative xmlns=""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xmlns=""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xmlns="" id="{B6E88236-C248-4008-9619-75BCE6D3401C}"/>
              </a:ext>
              <a:ext uri="{C183D7F6-B498-43B3-948B-1728B52AA6E4}">
                <adec:decorative xmlns=""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smtClean="0"/>
              <a:t>Click icon to add media</a:t>
            </a:r>
            <a:endParaRPr lang="en-US" noProof="0" dirty="0"/>
          </a:p>
        </p:txBody>
      </p:sp>
    </p:spTree>
    <p:extLst>
      <p:ext uri="{BB962C8B-B14F-4D97-AF65-F5344CB8AC3E}">
        <p14:creationId xmlns:p14="http://schemas.microsoft.com/office/powerpoint/2010/main" xmlns=""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xmlns=""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E70722D-0BC0-4487-812D-1E4E0DEC1129}"/>
              </a:ext>
            </a:extLst>
          </p:cNvPr>
          <p:cNvSpPr>
            <a:spLocks noGrp="1"/>
          </p:cNvSpPr>
          <p:nvPr>
            <p:ph type="body" sz="quarter" idx="20"/>
          </p:nvPr>
        </p:nvSpPr>
        <p:spPr/>
        <p:txBody>
          <a:bodyPr/>
          <a:lstStyle/>
          <a:p>
            <a:r>
              <a:rPr lang="id-ID" dirty="0" smtClean="0"/>
              <a:t>Hukum Pertambangan</a:t>
            </a:r>
            <a:endParaRPr lang="ru-RU" dirty="0"/>
          </a:p>
        </p:txBody>
      </p:sp>
      <p:sp>
        <p:nvSpPr>
          <p:cNvPr id="3" name="Title 2">
            <a:extLst>
              <a:ext uri="{FF2B5EF4-FFF2-40B4-BE49-F238E27FC236}">
                <a16:creationId xmlns:a16="http://schemas.microsoft.com/office/drawing/2014/main" xmlns="" id="{05857963-8D3D-4F24-B535-54652EE095F0}"/>
              </a:ext>
            </a:extLst>
          </p:cNvPr>
          <p:cNvSpPr>
            <a:spLocks noGrp="1"/>
          </p:cNvSpPr>
          <p:nvPr>
            <p:ph type="title"/>
          </p:nvPr>
        </p:nvSpPr>
        <p:spPr/>
        <p:txBody>
          <a:bodyPr/>
          <a:lstStyle/>
          <a:p>
            <a:r>
              <a:rPr lang="id-ID" sz="4400" dirty="0" smtClean="0"/>
              <a:t>ASPEK HUKUM REKLAMASI PERTAMBANGAN BATUBARA KAWASAN HUTAN KALIMANTAN TIMUR</a:t>
            </a:r>
            <a:endParaRPr lang="ru-RU" sz="4400" dirty="0"/>
          </a:p>
        </p:txBody>
      </p:sp>
    </p:spTree>
    <p:extLst>
      <p:ext uri="{BB962C8B-B14F-4D97-AF65-F5344CB8AC3E}">
        <p14:creationId xmlns:p14="http://schemas.microsoft.com/office/powerpoint/2010/main" xmlns=""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xmlns="" id="{A412BBAB-4628-42F5-BF78-BE0E59475133}"/>
              </a:ext>
            </a:extLst>
          </p:cNvPr>
          <p:cNvSpPr>
            <a:spLocks noGrp="1"/>
          </p:cNvSpPr>
          <p:nvPr>
            <p:ph type="body" sz="quarter" idx="13"/>
          </p:nvPr>
        </p:nvSpPr>
        <p:spPr/>
        <p:txBody>
          <a:bodyPr/>
          <a:lstStyle/>
          <a:p>
            <a:r>
              <a:rPr lang="id-ID" dirty="0" smtClean="0"/>
              <a:t>Salam hangat : Hilda Ainy Apriliany</a:t>
            </a:r>
            <a:endParaRPr lang="en-US" dirty="0"/>
          </a:p>
        </p:txBody>
      </p:sp>
      <p:sp>
        <p:nvSpPr>
          <p:cNvPr id="3" name="Text Placeholder 2">
            <a:extLst>
              <a:ext uri="{FF2B5EF4-FFF2-40B4-BE49-F238E27FC236}">
                <a16:creationId xmlns:a16="http://schemas.microsoft.com/office/drawing/2014/main" xmlns="" id="{16721AB4-1CF0-4825-926E-5207D64C2645}"/>
              </a:ext>
            </a:extLst>
          </p:cNvPr>
          <p:cNvSpPr>
            <a:spLocks noGrp="1"/>
          </p:cNvSpPr>
          <p:nvPr>
            <p:ph type="body" sz="quarter" idx="20"/>
          </p:nvPr>
        </p:nvSpPr>
        <p:spPr/>
        <p:txBody>
          <a:bodyPr/>
          <a:lstStyle/>
          <a:p>
            <a:r>
              <a:rPr lang="id-ID" dirty="0" smtClean="0"/>
              <a:t>NIM</a:t>
            </a:r>
            <a:endParaRPr lang="en-US" dirty="0"/>
          </a:p>
        </p:txBody>
      </p:sp>
      <p:sp>
        <p:nvSpPr>
          <p:cNvPr id="2" name="Text Placeholder 1">
            <a:extLst>
              <a:ext uri="{FF2B5EF4-FFF2-40B4-BE49-F238E27FC236}">
                <a16:creationId xmlns:a16="http://schemas.microsoft.com/office/drawing/2014/main" xmlns="" id="{CBA4F671-D586-49FB-B0C1-E7E9ADFE08D4}"/>
              </a:ext>
            </a:extLst>
          </p:cNvPr>
          <p:cNvSpPr>
            <a:spLocks noGrp="1"/>
          </p:cNvSpPr>
          <p:nvPr>
            <p:ph type="body" sz="quarter" idx="21"/>
          </p:nvPr>
        </p:nvSpPr>
        <p:spPr/>
        <p:txBody>
          <a:bodyPr/>
          <a:lstStyle/>
          <a:p>
            <a:r>
              <a:rPr lang="id-ID" dirty="0" smtClean="0"/>
              <a:t>20171410020</a:t>
            </a:r>
            <a:endParaRPr lang="en-US" dirty="0"/>
          </a:p>
        </p:txBody>
      </p:sp>
    </p:spTree>
    <p:extLst>
      <p:ext uri="{BB962C8B-B14F-4D97-AF65-F5344CB8AC3E}">
        <p14:creationId xmlns:p14="http://schemas.microsoft.com/office/powerpoint/2010/main" xmlns=""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DADF0-23DD-491B-8755-2E19692F9B18}"/>
              </a:ext>
            </a:extLst>
          </p:cNvPr>
          <p:cNvSpPr>
            <a:spLocks noGrp="1"/>
          </p:cNvSpPr>
          <p:nvPr>
            <p:ph type="title"/>
          </p:nvPr>
        </p:nvSpPr>
        <p:spPr/>
        <p:txBody>
          <a:bodyPr/>
          <a:lstStyle/>
          <a:p>
            <a:r>
              <a:rPr lang="id-ID" dirty="0" smtClean="0"/>
              <a:t>Selamat siang </a:t>
            </a:r>
            <a:r>
              <a:rPr lang="id-ID" dirty="0" smtClean="0">
                <a:sym typeface="Wingdings" panose="05000000000000000000" pitchFamily="2" charset="2"/>
              </a:rPr>
              <a:t></a:t>
            </a:r>
            <a:endParaRPr lang="en-US" dirty="0"/>
          </a:p>
        </p:txBody>
      </p:sp>
      <p:sp>
        <p:nvSpPr>
          <p:cNvPr id="3" name="Slide Number Placeholder 2">
            <a:extLst>
              <a:ext uri="{FF2B5EF4-FFF2-40B4-BE49-F238E27FC236}">
                <a16:creationId xmlns:a16="http://schemas.microsoft.com/office/drawing/2014/main" xmlns=""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5" name="Text Placeholder 4">
            <a:extLst>
              <a:ext uri="{FF2B5EF4-FFF2-40B4-BE49-F238E27FC236}">
                <a16:creationId xmlns:a16="http://schemas.microsoft.com/office/drawing/2014/main" xmlns="" id="{171A006E-2552-45AA-81E6-9D6D26A503C2}"/>
              </a:ext>
            </a:extLst>
          </p:cNvPr>
          <p:cNvSpPr>
            <a:spLocks noGrp="1"/>
          </p:cNvSpPr>
          <p:nvPr>
            <p:ph type="body" sz="quarter" idx="1"/>
          </p:nvPr>
        </p:nvSpPr>
        <p:spPr/>
        <p:txBody>
          <a:bodyPr/>
          <a:lstStyle/>
          <a:p>
            <a:endParaRPr lang="en-US" dirty="0"/>
          </a:p>
        </p:txBody>
      </p:sp>
    </p:spTree>
    <p:extLst>
      <p:ext uri="{BB962C8B-B14F-4D97-AF65-F5344CB8AC3E}">
        <p14:creationId xmlns:p14="http://schemas.microsoft.com/office/powerpoint/2010/main" xmlns=""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3D545-C417-48EA-9543-078BF8EB641C}"/>
              </a:ext>
            </a:extLst>
          </p:cNvPr>
          <p:cNvSpPr>
            <a:spLocks noGrp="1"/>
          </p:cNvSpPr>
          <p:nvPr>
            <p:ph type="title"/>
          </p:nvPr>
        </p:nvSpPr>
        <p:spPr/>
        <p:txBody>
          <a:bodyPr>
            <a:normAutofit fontScale="90000"/>
          </a:bodyPr>
          <a:lstStyle/>
          <a:p>
            <a:r>
              <a:rPr lang="id-ID" dirty="0" smtClean="0"/>
              <a:t>LATAR BELAKANG</a:t>
            </a:r>
            <a:endParaRPr lang="en-US" dirty="0"/>
          </a:p>
        </p:txBody>
      </p:sp>
      <p:sp>
        <p:nvSpPr>
          <p:cNvPr id="6" name="Text Placeholder 5">
            <a:extLst>
              <a:ext uri="{FF2B5EF4-FFF2-40B4-BE49-F238E27FC236}">
                <a16:creationId xmlns:a16="http://schemas.microsoft.com/office/drawing/2014/main" xmlns="" id="{7E54AC28-9C3E-4734-B2BB-5EC5F60F5559}"/>
              </a:ext>
            </a:extLst>
          </p:cNvPr>
          <p:cNvSpPr>
            <a:spLocks noGrp="1"/>
          </p:cNvSpPr>
          <p:nvPr>
            <p:ph type="body" sz="quarter" idx="15"/>
          </p:nvPr>
        </p:nvSpPr>
        <p:spPr>
          <a:xfrm>
            <a:off x="838199" y="2070101"/>
            <a:ext cx="5288963" cy="3618806"/>
          </a:xfrm>
        </p:spPr>
        <p:txBody>
          <a:bodyPr>
            <a:normAutofit fontScale="92500" lnSpcReduction="10000"/>
          </a:bodyPr>
          <a:lstStyle/>
          <a:p>
            <a:r>
              <a:rPr lang="id-ID" dirty="0" smtClean="0"/>
              <a:t>Pemanfaatan kawasan hutan untuk kegiatan pertambangan dan perkebunan merupakan pengguna kawasan hutan terbesar di kaltim. Ketentuan-ketentuan hukum hukum saat ini ikut berkontribusi mempermudah penggunaan hutan untuk kegiatan pertambangan batubara. Di sisi lain, pertambangan batubara merupakan penyumbang deforsetasi terutama dilihat dari jumlah area lahan yang digunakan. Dengan terus digencarnya pertambangan batubara di kalimantan timur tentu ada dampak negatif yang di hadapi yakni mengurangnya SDA di hutan kalimantan, ini bisa terjadi jika reklamasi tidak dilakukan.</a:t>
            </a:r>
          </a:p>
          <a:p>
            <a:r>
              <a:rPr lang="id-ID" dirty="0" smtClean="0"/>
              <a:t>Tentu reklamasi harus dilakukan karena suatu kontrak pemegang izin pertambangan memiliki tanggung jawab pasca pengambilan batubara, namun kegiatan reklamasi masih menjadi permasalahan saat ini karena ketaatan kewajiban penempatan dana reklamasi dan alasan masih banyak kandungan batubara yang belum terambil.</a:t>
            </a:r>
            <a:endParaRPr lang="en-US" dirty="0"/>
          </a:p>
        </p:txBody>
      </p:sp>
      <p:sp>
        <p:nvSpPr>
          <p:cNvPr id="3" name="Slide Number Placeholder 2">
            <a:extLst>
              <a:ext uri="{FF2B5EF4-FFF2-40B4-BE49-F238E27FC236}">
                <a16:creationId xmlns:a16="http://schemas.microsoft.com/office/drawing/2014/main" xmlns=""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xmlns=""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B51AE-252F-4958-A1E9-67C57179FF35}"/>
              </a:ext>
            </a:extLst>
          </p:cNvPr>
          <p:cNvSpPr>
            <a:spLocks noGrp="1"/>
          </p:cNvSpPr>
          <p:nvPr>
            <p:ph type="title"/>
          </p:nvPr>
        </p:nvSpPr>
        <p:spPr/>
        <p:txBody>
          <a:bodyPr/>
          <a:lstStyle/>
          <a:p>
            <a:r>
              <a:rPr lang="id-ID" dirty="0" smtClean="0"/>
              <a:t>Rumusan masalah</a:t>
            </a:r>
            <a:endParaRPr lang="en-US" dirty="0"/>
          </a:p>
        </p:txBody>
      </p:sp>
      <p:sp>
        <p:nvSpPr>
          <p:cNvPr id="5" name="Text Placeholder 4">
            <a:extLst>
              <a:ext uri="{FF2B5EF4-FFF2-40B4-BE49-F238E27FC236}">
                <a16:creationId xmlns:a16="http://schemas.microsoft.com/office/drawing/2014/main" xmlns="" id="{235F389B-861B-485A-AD81-A9172882D97D}"/>
              </a:ext>
            </a:extLst>
          </p:cNvPr>
          <p:cNvSpPr>
            <a:spLocks noGrp="1"/>
          </p:cNvSpPr>
          <p:nvPr>
            <p:ph type="body" sz="quarter" idx="13"/>
          </p:nvPr>
        </p:nvSpPr>
        <p:spPr/>
        <p:txBody>
          <a:bodyPr>
            <a:normAutofit/>
          </a:bodyPr>
          <a:lstStyle/>
          <a:p>
            <a:r>
              <a:rPr lang="en-US" dirty="0"/>
              <a:t>Lorem ipsum dolor sit amet, consectetuer adipiscing elit</a:t>
            </a:r>
          </a:p>
        </p:txBody>
      </p:sp>
      <p:sp>
        <p:nvSpPr>
          <p:cNvPr id="6" name="Text Placeholder 5">
            <a:extLst>
              <a:ext uri="{FF2B5EF4-FFF2-40B4-BE49-F238E27FC236}">
                <a16:creationId xmlns:a16="http://schemas.microsoft.com/office/drawing/2014/main" xmlns="" id="{A1FE0C33-CECE-4322-A29C-AEA87CDB13E3}"/>
              </a:ext>
            </a:extLst>
          </p:cNvPr>
          <p:cNvSpPr>
            <a:spLocks noGrp="1"/>
          </p:cNvSpPr>
          <p:nvPr>
            <p:ph type="body" sz="quarter" idx="15"/>
          </p:nvPr>
        </p:nvSpPr>
        <p:spPr/>
        <p:txBody>
          <a:bodyPr>
            <a:normAutofit/>
          </a:bodyPr>
          <a:lstStyle/>
          <a:p>
            <a:r>
              <a:rPr lang="id-ID" dirty="0" smtClean="0"/>
              <a:t>Apakah peraturan perundang-undangan yang mengatur kewajiban reklamasi pertambangan batubara memiliki kesesuaian dengan prinsip perlindungan hutan ?</a:t>
            </a:r>
          </a:p>
          <a:p>
            <a:r>
              <a:rPr lang="id-ID" dirty="0" smtClean="0"/>
              <a:t>Bagaimana implementasi peraturan perundang-undangan mengenai reklamasi tambang batubara di kalimantan timur ? </a:t>
            </a:r>
            <a:endParaRPr lang="en-US" dirty="0"/>
          </a:p>
        </p:txBody>
      </p:sp>
      <p:sp>
        <p:nvSpPr>
          <p:cNvPr id="4" name="Footer Placeholder 3">
            <a:extLst>
              <a:ext uri="{FF2B5EF4-FFF2-40B4-BE49-F238E27FC236}">
                <a16:creationId xmlns:a16="http://schemas.microsoft.com/office/drawing/2014/main" xmlns="" id="{600D8D83-8EE8-4757-A48D-197DCB8CB8ED}"/>
              </a:ext>
            </a:extLst>
          </p:cNvPr>
          <p:cNvSpPr>
            <a:spLocks noGrp="1"/>
          </p:cNvSpPr>
          <p:nvPr>
            <p:ph type="ftr" sz="quarter" idx="12"/>
          </p:nvPr>
        </p:nvSpPr>
        <p:spPr/>
        <p:txBody>
          <a:bodyPr/>
          <a:lstStyle/>
          <a:p>
            <a:r>
              <a:rPr lang="en-US" dirty="0"/>
              <a:t>ADD A FOOTER</a:t>
            </a:r>
          </a:p>
        </p:txBody>
      </p:sp>
      <p:sp>
        <p:nvSpPr>
          <p:cNvPr id="3" name="Slide Number Placeholder 2">
            <a:extLst>
              <a:ext uri="{FF2B5EF4-FFF2-40B4-BE49-F238E27FC236}">
                <a16:creationId xmlns:a16="http://schemas.microsoft.com/office/drawing/2014/main" xmlns=""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xmlns=""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E1BA9B4B-C586-4B6B-8142-E49AC2D37AD1}"/>
              </a:ext>
            </a:extLst>
          </p:cNvPr>
          <p:cNvSpPr>
            <a:spLocks noGrp="1"/>
          </p:cNvSpPr>
          <p:nvPr>
            <p:ph type="title"/>
          </p:nvPr>
        </p:nvSpPr>
        <p:spPr/>
        <p:txBody>
          <a:bodyPr/>
          <a:lstStyle/>
          <a:p>
            <a:r>
              <a:rPr lang="id-ID" dirty="0" smtClean="0"/>
              <a:t>PEMBAHASAN</a:t>
            </a:r>
            <a:endParaRPr lang="en-US" dirty="0"/>
          </a:p>
        </p:txBody>
      </p:sp>
      <p:sp>
        <p:nvSpPr>
          <p:cNvPr id="2" name="Slide Number Placeholder 1">
            <a:extLst>
              <a:ext uri="{FF2B5EF4-FFF2-40B4-BE49-F238E27FC236}">
                <a16:creationId xmlns:a16="http://schemas.microsoft.com/office/drawing/2014/main" xmlns="" id="{4132B1B3-C6FB-4075-BF96-89BEEBC1E9E3}"/>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
        <p:nvSpPr>
          <p:cNvPr id="12" name="Text Placeholder 9"/>
          <p:cNvSpPr>
            <a:spLocks noGrp="1"/>
          </p:cNvSpPr>
          <p:nvPr>
            <p:ph type="body" idx="1"/>
          </p:nvPr>
        </p:nvSpPr>
        <p:spPr>
          <a:xfrm>
            <a:off x="1158874" y="1790701"/>
            <a:ext cx="10626725" cy="723900"/>
          </a:xfrm>
        </p:spPr>
        <p:txBody>
          <a:bodyPr/>
          <a:lstStyle/>
          <a:p>
            <a:r>
              <a:rPr lang="id-ID" sz="2000" dirty="0" smtClean="0"/>
              <a:t>1. Apakah </a:t>
            </a:r>
            <a:r>
              <a:rPr lang="id-ID" sz="2000" dirty="0"/>
              <a:t>peraturan perundang-undangan yang mengatur kewajiban reklamasi pertambangan batubara memiliki kesesuaian dengan prinsip perlindungan hutan </a:t>
            </a:r>
            <a:r>
              <a:rPr lang="id-ID" sz="2000" dirty="0" smtClean="0"/>
              <a:t>?</a:t>
            </a:r>
            <a:endParaRPr lang="id-ID" sz="2000" dirty="0"/>
          </a:p>
          <a:p>
            <a:endParaRPr lang="id-ID" sz="1800" dirty="0"/>
          </a:p>
        </p:txBody>
      </p:sp>
      <p:sp>
        <p:nvSpPr>
          <p:cNvPr id="22" name="Text Placeholder 13"/>
          <p:cNvSpPr>
            <a:spLocks noGrp="1"/>
          </p:cNvSpPr>
          <p:nvPr>
            <p:ph type="body" sz="quarter" idx="20"/>
          </p:nvPr>
        </p:nvSpPr>
        <p:spPr>
          <a:xfrm>
            <a:off x="1158875" y="2514600"/>
            <a:ext cx="10626725" cy="3248025"/>
          </a:xfrm>
        </p:spPr>
        <p:txBody>
          <a:bodyPr>
            <a:normAutofit/>
          </a:bodyPr>
          <a:lstStyle/>
          <a:p>
            <a:pPr algn="just"/>
            <a:r>
              <a:rPr lang="id-ID" sz="2000" dirty="0" smtClean="0"/>
              <a:t>Secara faktual relasi hukum antara “negara-pengguna sumber daya alam-manusia: harus diletakan bingkai keberpihakan perlindungan hukum”. Ketentuan hukum mengenai pertambangan batubara pada relasi hukum negara lebih akomodatif kepada kepentingan pengusaha dibandingkan kepada masyarakat atau kelompok rentan, dan lingkungan. Undang-undang nomor 4 tahun 2009 tentang mineral dan batubara merupakan rezim hukum yang memberikan legalitas kepada berbagai entitas hukum untuk melakukan pertambangan batubara. Pemerintah pusat memberikan izin khusus, dan daerah memiliki kewenangan menerbitkan Izin Usaha Pertambangan (IUP), Izin Pertambangan Rakyat (IPR). Pemberian IUP kepada pemohon mengandung kewajiban mengembalikan lahan/area hutan melalui kegiatan reklamasi selama masa produksi maupun sebagai bagian dari kegiatan dalam rangka pascatambang. </a:t>
            </a:r>
            <a:endParaRPr lang="id-ID" sz="2000" dirty="0"/>
          </a:p>
        </p:txBody>
      </p:sp>
    </p:spTree>
    <p:extLst>
      <p:ext uri="{BB962C8B-B14F-4D97-AF65-F5344CB8AC3E}">
        <p14:creationId xmlns:p14="http://schemas.microsoft.com/office/powerpoint/2010/main" xmlns="" val="1876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7" name="Text Placeholder 6"/>
          <p:cNvSpPr>
            <a:spLocks noGrp="1"/>
          </p:cNvSpPr>
          <p:nvPr>
            <p:ph type="body" sz="quarter" idx="20"/>
          </p:nvPr>
        </p:nvSpPr>
        <p:spPr>
          <a:xfrm>
            <a:off x="1193800" y="1739901"/>
            <a:ext cx="10731500" cy="4279900"/>
          </a:xfrm>
        </p:spPr>
        <p:txBody>
          <a:bodyPr>
            <a:noAutofit/>
          </a:bodyPr>
          <a:lstStyle/>
          <a:p>
            <a:pPr marL="0" indent="0" algn="just">
              <a:buNone/>
            </a:pPr>
            <a:r>
              <a:rPr lang="id-ID" dirty="0" smtClean="0"/>
              <a:t>Peraturan menterri energi dan sumber daya mineral nomor 18 tahun 2008 tentang reklamasi dan penutupan tambang merupakan peraturan yang cukup spesifik mengatur mekanisme mengenai pelaksanaan reklamasi. Pasal 1 angka 2 dirumuskan pengertian “Reklamasi adalah kegiatan yang bertujuan memperbaiki atau menata kegunaan lahan yang terganggu sebagai akibat kegiatan usaha pertambangan agar dapat berfungsi dan berdaya guna sesuai dengan perutukannya”. Ketentuan tersebut dicabut melalaui peraturan menteri ESDM nomor 7 tahun 2014 tentang reklamasi dan pascatambang pada kegiatan usaha pertambangan mineral dan batubara. Dalam peraturan ini, reklamasi didefinisikan sebagai kegiatan yang dilakukan sepanjang tahapan usaha pertambangan untuk menata, memulihkan, dan memperbaiki kualitas lingkungan ekosistem agar dapat berfungsi kembali sesuai dengan perutukannya.</a:t>
            </a:r>
          </a:p>
          <a:p>
            <a:pPr marL="0" indent="0" algn="just">
              <a:buNone/>
            </a:pPr>
            <a:r>
              <a:rPr lang="id-ID" dirty="0" smtClean="0"/>
              <a:t>Meskipun kedua permen ESDM tersebut mengatur mengenai reklamasi tetapi secara prinsip memiliki perbedaan. Aspek perlindungan lingkungan dimuat cukup jelas dalam permen ESDM nomor 7 tahun 2014, sementara permen ESDM nomor 18 tahun 2018  sangat minim mengatur aspek-aspek perlindungan lingkungan. Meskipun PP nomor 78 tahun 2010 tentang reklamasi dan pascatambang, dan permen ESDM nomor 7 tahun 2014 telah memasukan aspek-aspek perlindungan lingkungan hidup, namun keduanya tidak mengatur secara jelas dan cukup mengenai kriteria hukum terhadap reklamasi di area bekas tambang batubara </a:t>
            </a:r>
            <a:r>
              <a:rPr lang="id-ID" i="1" dirty="0" smtClean="0"/>
              <a:t>(void). </a:t>
            </a:r>
            <a:r>
              <a:rPr lang="id-ID" dirty="0" smtClean="0"/>
              <a:t>Dua ketentuan tersebut lebih mengakomodasi pemegang izin yang tidak melakukan reklamasi di area </a:t>
            </a:r>
            <a:r>
              <a:rPr lang="id-ID" i="1" dirty="0" smtClean="0"/>
              <a:t>void. </a:t>
            </a:r>
            <a:r>
              <a:rPr lang="id-ID" dirty="0" smtClean="0"/>
              <a:t>Kedua rumusan tersebut menetapkan kewajiban reklamasi di area </a:t>
            </a:r>
            <a:r>
              <a:rPr lang="id-ID" i="1" dirty="0" smtClean="0"/>
              <a:t>void </a:t>
            </a:r>
            <a:r>
              <a:rPr lang="id-ID" dirty="0" smtClean="0"/>
              <a:t> dapat menjadi </a:t>
            </a:r>
            <a:r>
              <a:rPr lang="id-ID" i="1" dirty="0" smtClean="0"/>
              <a:t>area pemanfaatan lain. </a:t>
            </a:r>
            <a:r>
              <a:rPr lang="id-ID" dirty="0" smtClean="0"/>
              <a:t>Jika dimaksudkan sebagai pengalihan kewajiban reklamasi maka tidak dipungkiri bahwa sesungguhnya kedua ketentuan tersebut merupakan rumusan keliru. Kewajiban reklamasi merupakan konstruksi hukum yang pemenuhan kewajiban agar kawasan hutan berfungsi sebagai semestinya.</a:t>
            </a:r>
            <a:endParaRPr lang="id-ID" dirty="0"/>
          </a:p>
        </p:txBody>
      </p:sp>
    </p:spTree>
    <p:extLst>
      <p:ext uri="{BB962C8B-B14F-4D97-AF65-F5344CB8AC3E}">
        <p14:creationId xmlns:p14="http://schemas.microsoft.com/office/powerpoint/2010/main" xmlns="" val="319083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7" name="Text Placeholder 6"/>
          <p:cNvSpPr>
            <a:spLocks noGrp="1"/>
          </p:cNvSpPr>
          <p:nvPr>
            <p:ph type="body" sz="quarter" idx="20"/>
          </p:nvPr>
        </p:nvSpPr>
        <p:spPr>
          <a:xfrm>
            <a:off x="1193800" y="1739901"/>
            <a:ext cx="10731500" cy="4279900"/>
          </a:xfrm>
        </p:spPr>
        <p:txBody>
          <a:bodyPr>
            <a:noAutofit/>
          </a:bodyPr>
          <a:lstStyle/>
          <a:p>
            <a:pPr marL="0" indent="0" algn="just">
              <a:buNone/>
            </a:pPr>
            <a:r>
              <a:rPr lang="id-ID" sz="2000" dirty="0" smtClean="0"/>
              <a:t>Peraturan daerah provisi kaltim nomor 8 tahun 2013 tentang penyelenggaraan reklamasi dan pascatambang diteta[kan sebagai jawaban atas kondisi perusahaan pertambangan batubara yang memiliki potensi gagal melakukan reklamasi, praktik perizinan yang tidak baik, pengawasan yang tidak optimal, termasuk ketentua-ketentuan tidak cukup dan jelas untuk diimplementasikan.</a:t>
            </a:r>
          </a:p>
          <a:p>
            <a:pPr marL="0" indent="0" algn="just">
              <a:buNone/>
            </a:pPr>
            <a:r>
              <a:rPr lang="id-ID" sz="2000" dirty="0" smtClean="0"/>
              <a:t>Peratuaran yang tersadia menyediakan ‘ruang’ yang menguntungkan bagi penambang oleh karena bentuk reklamasi dapat dilakukan dalam bentuk lain seperti penyimpanan air dan area rekreasi. Pola subtansi peraturan seperti ini menyebabkan pemegang izin lebih memilih membiarkan tanpa reklamasi oleh karena tidak memerlukan biaya dalam jumlah besar. Praktik seperti ini terdapat hampir semua kabupaten/kota yang memiliki area pertambangan batubara di kawasan hutan. Kelemahan regulasi mengenai kewajiban reklamasi tidak didukung oleh kebijakan pemerintah provinsi kaltim yang yang salah satunya tidak menerapkan perda yang telah diterbitkan DPRD Provinsi kaltim, yakni perda nomor 8 tahun 2013 dan terbitnya pergub nomor 17 tahun 2015 tentang penataan pemberian izin non perizinan serta penyempurnaan tata kelola perizinan pertambangan, kehutanan dan perkebunan sawit di provinsi kaltim yang justru memperbolehkan praktik pertambangan batubara yang tanpa reklamasi. </a:t>
            </a:r>
            <a:endParaRPr lang="id-ID" sz="2000" dirty="0"/>
          </a:p>
        </p:txBody>
      </p:sp>
    </p:spTree>
    <p:extLst>
      <p:ext uri="{BB962C8B-B14F-4D97-AF65-F5344CB8AC3E}">
        <p14:creationId xmlns:p14="http://schemas.microsoft.com/office/powerpoint/2010/main" xmlns="" val="408957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7" name="Text Placeholder 6"/>
          <p:cNvSpPr>
            <a:spLocks noGrp="1"/>
          </p:cNvSpPr>
          <p:nvPr>
            <p:ph type="body" sz="quarter" idx="20"/>
          </p:nvPr>
        </p:nvSpPr>
        <p:spPr>
          <a:xfrm>
            <a:off x="1159649" y="1790700"/>
            <a:ext cx="10765651" cy="4327783"/>
          </a:xfrm>
        </p:spPr>
        <p:txBody>
          <a:bodyPr>
            <a:noAutofit/>
          </a:bodyPr>
          <a:lstStyle/>
          <a:p>
            <a:pPr algn="just"/>
            <a:r>
              <a:rPr lang="id-ID" dirty="0" smtClean="0"/>
              <a:t>Sebagai konsekuensi kebijakan yang membolehkan penggunaan kawasan hutan untuk berbagai kegiatan di luar sektor kehutanan, kerugian ekologis maupun ekonomi terjadi provinsi kaltim. Hutan sebagai unsur SDA mengalami degradasi cukup serius dan berimplikasi terhadap kemampuan fungsi hutan sebagai penyeimbang ekosistem rantai kehidupan dalam jangka waktu tertentu. Kehilangan kawasan hutan akan memberikan tambahan beban daerah masa depan berupa nilai SDA yang berkurang, termasuk beban pembiayaan untuk memperbaiki lingkungan.</a:t>
            </a:r>
          </a:p>
          <a:p>
            <a:pPr algn="just"/>
            <a:r>
              <a:rPr lang="id-ID" dirty="0" smtClean="0"/>
              <a:t>Tercatat perusahaan tambang batubara yang ada di provinsi kaltim ada 72 perusahaan dengan memakan luas hutan kesulurahan 156.386.43 ha. Jumlah tersebut belum termasuk pinjam pakai kawasan hutan yang diajukan oleh pemegang IUP. Sejumlah 194 perusahaan pertambangan batubara yang tidak memiliki izin menggunakan kawasan hutan produksi, 12 perusahaan berada di kawasan hutan konservasi, 4 perusahaan dalam kawasan hutan lindung. Semua kawasan hutan yang belum memiliki izin dari menteri tersebut terdapat di Kabupaten Kartanegara. Tindakan perusahaan yang tidak memiliki izin memanfaatkan hutan untuk kegiatan pertambangan batubara merupakan tindakan kejahatan di bidang korporasi </a:t>
            </a:r>
            <a:r>
              <a:rPr lang="id-ID" i="1" dirty="0" smtClean="0"/>
              <a:t>(corporate crime). </a:t>
            </a:r>
            <a:r>
              <a:rPr lang="id-ID" dirty="0" smtClean="0"/>
              <a:t>Demikian juga terhadap penggunaan kawasan hutan konservasi oleh korporasi secara tidak sah merupakan tindak pidana di bidang kehutanan.</a:t>
            </a:r>
          </a:p>
          <a:p>
            <a:pPr algn="just"/>
            <a:r>
              <a:rPr lang="id-ID" dirty="0" smtClean="0"/>
              <a:t>Implementasi ketentuan-ketentuan mengenai kewajiban reklamasi pertambangan batubara belum dilakukan dengan baik sampai saat ini. Menurunnya kegiatan pertambangan batubara karena kareana faktor permintaan pasar ekspor ikut memicu kegagalan pemegang izin memenuhi kewajiban reklamasi. Penempatan dana reklamasi sebagai kewajiban hukum pemegang izin tidak ditaati dengan baik, meskipun kebijakan ini sebagai antisipasi tindakan pemegang izin yang tidak memenuhi keawajiban reklamasi.</a:t>
            </a:r>
            <a:endParaRPr lang="id-ID" dirty="0"/>
          </a:p>
        </p:txBody>
      </p:sp>
      <p:sp>
        <p:nvSpPr>
          <p:cNvPr id="11" name="Title 8"/>
          <p:cNvSpPr>
            <a:spLocks noGrp="1"/>
          </p:cNvSpPr>
          <p:nvPr>
            <p:ph type="body" sz="quarter" idx="16"/>
          </p:nvPr>
        </p:nvSpPr>
        <p:spPr>
          <a:xfrm>
            <a:off x="838200" y="1003300"/>
            <a:ext cx="10515600" cy="596900"/>
          </a:xfrm>
        </p:spPr>
        <p:txBody>
          <a:bodyPr/>
          <a:lstStyle/>
          <a:p>
            <a:pPr algn="l"/>
            <a:r>
              <a:rPr lang="id-ID" dirty="0">
                <a:solidFill>
                  <a:schemeClr val="bg1"/>
                </a:solidFill>
              </a:rPr>
              <a:t>Bagaimana implementasi peraturan perundang-undangan mengenai reklamasi tambang batubara di kalimantan timur ? </a:t>
            </a:r>
            <a:endParaRPr lang="en-US" dirty="0">
              <a:solidFill>
                <a:schemeClr val="bg1"/>
              </a:solidFill>
            </a:endParaRPr>
          </a:p>
          <a:p>
            <a:endParaRPr lang="id-ID" dirty="0"/>
          </a:p>
        </p:txBody>
      </p:sp>
    </p:spTree>
    <p:extLst>
      <p:ext uri="{BB962C8B-B14F-4D97-AF65-F5344CB8AC3E}">
        <p14:creationId xmlns:p14="http://schemas.microsoft.com/office/powerpoint/2010/main" xmlns="" val="429487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4" name="Text Placeholder 3"/>
          <p:cNvSpPr>
            <a:spLocks noGrp="1"/>
          </p:cNvSpPr>
          <p:nvPr>
            <p:ph type="body" idx="1"/>
          </p:nvPr>
        </p:nvSpPr>
        <p:spPr/>
        <p:txBody>
          <a:bodyPr/>
          <a:lstStyle/>
          <a:p>
            <a:r>
              <a:rPr lang="id-ID" dirty="0" smtClean="0"/>
              <a:t>Kesimpulan 1</a:t>
            </a:r>
            <a:endParaRPr lang="id-ID" dirty="0"/>
          </a:p>
        </p:txBody>
      </p:sp>
      <p:sp>
        <p:nvSpPr>
          <p:cNvPr id="6" name="Text Placeholder 5"/>
          <p:cNvSpPr>
            <a:spLocks noGrp="1"/>
          </p:cNvSpPr>
          <p:nvPr>
            <p:ph type="body" idx="18"/>
          </p:nvPr>
        </p:nvSpPr>
        <p:spPr/>
        <p:txBody>
          <a:bodyPr/>
          <a:lstStyle/>
          <a:p>
            <a:r>
              <a:rPr lang="id-ID" dirty="0" smtClean="0"/>
              <a:t>Kesimpulan 2</a:t>
            </a:r>
            <a:endParaRPr lang="id-ID" dirty="0"/>
          </a:p>
        </p:txBody>
      </p:sp>
      <p:sp>
        <p:nvSpPr>
          <p:cNvPr id="7" name="Text Placeholder 6"/>
          <p:cNvSpPr>
            <a:spLocks noGrp="1"/>
          </p:cNvSpPr>
          <p:nvPr>
            <p:ph type="body" sz="quarter" idx="20"/>
          </p:nvPr>
        </p:nvSpPr>
        <p:spPr>
          <a:xfrm>
            <a:off x="1159649" y="3428501"/>
            <a:ext cx="4365625" cy="2565899"/>
          </a:xfrm>
        </p:spPr>
        <p:txBody>
          <a:bodyPr>
            <a:noAutofit/>
          </a:bodyPr>
          <a:lstStyle/>
          <a:p>
            <a:r>
              <a:rPr lang="id-ID" sz="2000" dirty="0" smtClean="0"/>
              <a:t>Peraturan yang tersedia saat ini termasuk yang dikeluarkan pemerintah kaltim mengenai kewajiban reklamasi tidak memiliki kesesuaian dengan prinsip perlindungan hutan karena tidak adanya peraturan mengenai kewajibansejak fase perencanaan, pelaksanaan maupun fase reklamasi. </a:t>
            </a:r>
            <a:endParaRPr lang="id-ID" sz="2000" dirty="0"/>
          </a:p>
        </p:txBody>
      </p:sp>
      <p:sp>
        <p:nvSpPr>
          <p:cNvPr id="8" name="Text Placeholder 7"/>
          <p:cNvSpPr>
            <a:spLocks noGrp="1"/>
          </p:cNvSpPr>
          <p:nvPr>
            <p:ph type="body" sz="quarter" idx="21"/>
          </p:nvPr>
        </p:nvSpPr>
        <p:spPr>
          <a:xfrm>
            <a:off x="6627121" y="3428501"/>
            <a:ext cx="4365625" cy="2565899"/>
          </a:xfrm>
        </p:spPr>
        <p:txBody>
          <a:bodyPr>
            <a:normAutofit/>
          </a:bodyPr>
          <a:lstStyle/>
          <a:p>
            <a:r>
              <a:rPr lang="id-ID" sz="2000" dirty="0" smtClean="0"/>
              <a:t>Implementasi peraturan perundang-undangan mengenai reklamasi tambang batubara di kawasan hutan di area kaltim tidak baik. Reklamasi sebagai kewajiban yang di pegang oleh pemegang izin pertambangan batubara tidak dilakukan dengan semestinya.</a:t>
            </a:r>
            <a:endParaRPr lang="id-ID" sz="2000" dirty="0"/>
          </a:p>
        </p:txBody>
      </p:sp>
      <p:sp>
        <p:nvSpPr>
          <p:cNvPr id="9" name="Title 8"/>
          <p:cNvSpPr>
            <a:spLocks noGrp="1"/>
          </p:cNvSpPr>
          <p:nvPr>
            <p:ph type="title"/>
          </p:nvPr>
        </p:nvSpPr>
        <p:spPr/>
        <p:txBody>
          <a:bodyPr/>
          <a:lstStyle/>
          <a:p>
            <a:r>
              <a:rPr lang="id-ID" dirty="0" smtClean="0"/>
              <a:t>KESIMPULAN</a:t>
            </a:r>
            <a:endParaRPr lang="id-ID" dirty="0"/>
          </a:p>
        </p:txBody>
      </p:sp>
    </p:spTree>
    <p:extLst>
      <p:ext uri="{BB962C8B-B14F-4D97-AF65-F5344CB8AC3E}">
        <p14:creationId xmlns:p14="http://schemas.microsoft.com/office/powerpoint/2010/main" xmlns="" val="2355179315"/>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xmlns=""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60B100-7079-4DE7-AF7C-20BFB1D62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1112</Words>
  <Application>Microsoft Office PowerPoint</Application>
  <PresentationFormat>Custom</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ASPEK HUKUM REKLAMASI PERTAMBANGAN BATUBARA KAWASAN HUTAN KALIMANTAN TIMUR</vt:lpstr>
      <vt:lpstr>Selamat siang </vt:lpstr>
      <vt:lpstr>LATAR BELAKANG</vt:lpstr>
      <vt:lpstr>Rumusan masalah</vt:lpstr>
      <vt:lpstr>PEMBAHASAN</vt:lpstr>
      <vt:lpstr>Slide 6</vt:lpstr>
      <vt:lpstr>Slide 7</vt:lpstr>
      <vt:lpstr>Slide 8</vt:lpstr>
      <vt:lpstr>KESIMPULAN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2019-12-30T02:55:43Z</dcterms:created>
  <dcterms:modified xsi:type="dcterms:W3CDTF">2020-01-19T05:52:06Z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