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A21C-9C13-436C-8047-1452FEFA18D3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EB09-8CB4-443C-AEF4-5F886C8CF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6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A21C-9C13-436C-8047-1452FEFA18D3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EB09-8CB4-443C-AEF4-5F886C8CF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54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A21C-9C13-436C-8047-1452FEFA18D3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EB09-8CB4-443C-AEF4-5F886C8CF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2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A21C-9C13-436C-8047-1452FEFA18D3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EB09-8CB4-443C-AEF4-5F886C8CF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90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A21C-9C13-436C-8047-1452FEFA18D3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EB09-8CB4-443C-AEF4-5F886C8CF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1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A21C-9C13-436C-8047-1452FEFA18D3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EB09-8CB4-443C-AEF4-5F886C8CF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36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A21C-9C13-436C-8047-1452FEFA18D3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EB09-8CB4-443C-AEF4-5F886C8CF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7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A21C-9C13-436C-8047-1452FEFA18D3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EB09-8CB4-443C-AEF4-5F886C8CF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39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A21C-9C13-436C-8047-1452FEFA18D3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EB09-8CB4-443C-AEF4-5F886C8CF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328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A21C-9C13-436C-8047-1452FEFA18D3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EB09-8CB4-443C-AEF4-5F886C8CF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02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A21C-9C13-436C-8047-1452FEFA18D3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EB09-8CB4-443C-AEF4-5F886C8CF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45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A21C-9C13-436C-8047-1452FEFA18D3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7EB09-8CB4-443C-AEF4-5F886C8CF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7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PELANGGAR KODE ETIK NOTARIS PENGAWASAN NOTARIS OLEH MAJELIS PENGAWAS NOTARIS DAERAH PASCA PUTUSAN M.K.NO. 49/PUU-X/ (STUDI KASUS SEORANG NOTARIS DITUDING MELECEHKAN MPND JAKARTA SELATAN)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Wahdan</a:t>
            </a:r>
            <a:r>
              <a:rPr lang="en-US" dirty="0" smtClean="0"/>
              <a:t> </a:t>
            </a:r>
            <a:r>
              <a:rPr lang="en-US" dirty="0" err="1" smtClean="0"/>
              <a:t>Ahnaf</a:t>
            </a:r>
            <a:r>
              <a:rPr lang="en-US" dirty="0" smtClean="0"/>
              <a:t> Al-</a:t>
            </a:r>
            <a:r>
              <a:rPr lang="en-US" dirty="0" err="1" smtClean="0"/>
              <a:t>azizi</a:t>
            </a:r>
            <a:endParaRPr lang="en-US" dirty="0" smtClean="0"/>
          </a:p>
          <a:p>
            <a:r>
              <a:rPr lang="en-US" dirty="0" smtClean="0"/>
              <a:t>20171410035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554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G.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en-US" dirty="0" err="1" smtClean="0"/>
              <a:t>Pasal</a:t>
            </a:r>
            <a:r>
              <a:rPr lang="en-US" dirty="0" smtClean="0"/>
              <a:t> 20, 21, </a:t>
            </a:r>
            <a:r>
              <a:rPr lang="en-US" dirty="0" err="1" smtClean="0"/>
              <a:t>dan</a:t>
            </a:r>
            <a:r>
              <a:rPr lang="en-US" dirty="0" smtClean="0"/>
              <a:t> 24 </a:t>
            </a:r>
            <a:r>
              <a:rPr lang="en-US" dirty="0" err="1" smtClean="0"/>
              <a:t>ayat</a:t>
            </a:r>
            <a:r>
              <a:rPr lang="en-US" dirty="0" smtClean="0"/>
              <a:t> (3)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smtClean="0"/>
              <a:t> 1945.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30 </a:t>
            </a:r>
            <a:r>
              <a:rPr lang="en-US" dirty="0" err="1" smtClean="0"/>
              <a:t>Tahun</a:t>
            </a:r>
            <a:r>
              <a:rPr lang="en-US" dirty="0" smtClean="0"/>
              <a:t> 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Notaris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Permen</a:t>
            </a:r>
            <a:r>
              <a:rPr lang="en-US" dirty="0" smtClean="0"/>
              <a:t> M.02.PR.08.10 </a:t>
            </a:r>
            <a:r>
              <a:rPr lang="en-US" dirty="0" err="1" smtClean="0"/>
              <a:t>Tahun</a:t>
            </a:r>
            <a:r>
              <a:rPr lang="en-US" dirty="0" smtClean="0"/>
              <a:t> 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Pengawas</a:t>
            </a:r>
            <a:r>
              <a:rPr lang="en-US" dirty="0" smtClean="0"/>
              <a:t> </a:t>
            </a:r>
            <a:r>
              <a:rPr lang="en-US" dirty="0" err="1" smtClean="0"/>
              <a:t>Notaris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Kitab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616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.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Dituding</a:t>
            </a:r>
            <a:r>
              <a:rPr lang="en-US" dirty="0"/>
              <a:t> </a:t>
            </a:r>
            <a:r>
              <a:rPr lang="en-US" dirty="0" err="1"/>
              <a:t>Lecehkan</a:t>
            </a:r>
            <a:r>
              <a:rPr lang="en-US" dirty="0"/>
              <a:t> MPDN Jakarta </a:t>
            </a:r>
            <a:r>
              <a:rPr lang="en-US" dirty="0" smtClean="0"/>
              <a:t>Selatan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Notaris</a:t>
            </a:r>
            <a:r>
              <a:rPr lang="en-US" dirty="0" smtClean="0"/>
              <a:t> </a:t>
            </a:r>
            <a:r>
              <a:rPr lang="en-US" dirty="0" err="1"/>
              <a:t>Otty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Chandra </a:t>
            </a:r>
            <a:r>
              <a:rPr lang="en-US" dirty="0" err="1"/>
              <a:t>Ubayani</a:t>
            </a:r>
            <a:r>
              <a:rPr lang="en-US" dirty="0"/>
              <a:t> SH </a:t>
            </a:r>
            <a:r>
              <a:rPr lang="en-US" dirty="0" err="1"/>
              <a:t>dituding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menggubris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melecehkan</a:t>
            </a:r>
            <a:r>
              <a:rPr lang="en-US" dirty="0"/>
              <a:t> </a:t>
            </a:r>
            <a:r>
              <a:rPr lang="en-US" dirty="0" err="1"/>
              <a:t>panggilan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digelar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Daerah </a:t>
            </a:r>
            <a:r>
              <a:rPr lang="en-US" dirty="0" err="1"/>
              <a:t>Notaris</a:t>
            </a:r>
            <a:r>
              <a:rPr lang="en-US" dirty="0"/>
              <a:t> (MPDN) Jakarta Selatan, </a:t>
            </a:r>
            <a:r>
              <a:rPr lang="en-US" dirty="0" err="1"/>
              <a:t>Kamis</a:t>
            </a:r>
            <a:r>
              <a:rPr lang="en-US" dirty="0"/>
              <a:t> (19/12/2019) </a:t>
            </a:r>
            <a:r>
              <a:rPr lang="en-US" dirty="0" err="1"/>
              <a:t>lalu</a:t>
            </a:r>
            <a:r>
              <a:rPr lang="en-US" dirty="0"/>
              <a:t>. </a:t>
            </a:r>
            <a:r>
              <a:rPr lang="en-US" dirty="0" err="1"/>
              <a:t>Akibatnya</a:t>
            </a:r>
            <a:r>
              <a:rPr lang="en-US" dirty="0"/>
              <a:t>, </a:t>
            </a:r>
            <a:r>
              <a:rPr lang="en-US" dirty="0" err="1"/>
              <a:t>panggilan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kalinya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perdana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20 </a:t>
            </a:r>
            <a:r>
              <a:rPr lang="en-US" dirty="0" err="1"/>
              <a:t>tanggal</a:t>
            </a:r>
            <a:r>
              <a:rPr lang="en-US" dirty="0"/>
              <a:t> 11 </a:t>
            </a:r>
            <a:r>
              <a:rPr lang="en-US" dirty="0" err="1"/>
              <a:t>Januari</a:t>
            </a:r>
            <a:r>
              <a:rPr lang="en-US" dirty="0"/>
              <a:t> 2013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beli</a:t>
            </a:r>
            <a:r>
              <a:rPr lang="en-US" dirty="0"/>
              <a:t> 1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lembar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Yayasan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17 </a:t>
            </a:r>
            <a:r>
              <a:rPr lang="en-US" dirty="0" err="1"/>
              <a:t>Agustus</a:t>
            </a:r>
            <a:r>
              <a:rPr lang="en-US" dirty="0"/>
              <a:t> 1945 (UTA 45) di PT </a:t>
            </a:r>
            <a:r>
              <a:rPr lang="en-US" dirty="0" err="1"/>
              <a:t>Graha</a:t>
            </a:r>
            <a:r>
              <a:rPr lang="en-US" dirty="0"/>
              <a:t> </a:t>
            </a:r>
            <a:r>
              <a:rPr lang="en-US" dirty="0" err="1"/>
              <a:t>Mahardika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digelar</a:t>
            </a:r>
            <a:r>
              <a:rPr lang="en-US" dirty="0"/>
              <a:t> </a:t>
            </a:r>
            <a:r>
              <a:rPr lang="en-US" dirty="0" err="1"/>
              <a:t>walau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MPDN </a:t>
            </a:r>
            <a:r>
              <a:rPr lang="en-US" dirty="0" err="1"/>
              <a:t>hadir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di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Kanwil</a:t>
            </a:r>
            <a:r>
              <a:rPr lang="en-US" dirty="0"/>
              <a:t> </a:t>
            </a:r>
            <a:r>
              <a:rPr lang="en-US" dirty="0" err="1"/>
              <a:t>Kemenkumham</a:t>
            </a:r>
            <a:r>
              <a:rPr lang="en-US" dirty="0"/>
              <a:t> MT </a:t>
            </a:r>
            <a:r>
              <a:rPr lang="en-US" dirty="0" err="1"/>
              <a:t>Haryono</a:t>
            </a:r>
            <a:r>
              <a:rPr lang="en-US" dirty="0"/>
              <a:t>, Jakarta Selatan.</a:t>
            </a:r>
          </a:p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Padahal</a:t>
            </a:r>
            <a:r>
              <a:rPr lang="en-US" dirty="0"/>
              <a:t>, </a:t>
            </a:r>
            <a:r>
              <a:rPr lang="en-US" dirty="0" err="1"/>
              <a:t>pengurus</a:t>
            </a:r>
            <a:r>
              <a:rPr lang="en-US" dirty="0"/>
              <a:t> </a:t>
            </a:r>
            <a:r>
              <a:rPr lang="en-US" dirty="0" err="1"/>
              <a:t>Yayasan</a:t>
            </a:r>
            <a:r>
              <a:rPr lang="en-US" dirty="0"/>
              <a:t> UTA 45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diwakili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Pembina UTA 45 </a:t>
            </a:r>
            <a:r>
              <a:rPr lang="en-US" dirty="0" err="1"/>
              <a:t>Rudyono</a:t>
            </a:r>
            <a:r>
              <a:rPr lang="en-US" dirty="0"/>
              <a:t> </a:t>
            </a:r>
            <a:r>
              <a:rPr lang="en-US" dirty="0" err="1"/>
              <a:t>Darsono</a:t>
            </a:r>
            <a:r>
              <a:rPr lang="en-US" dirty="0"/>
              <a:t> yang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pengadu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Michele </a:t>
            </a:r>
            <a:r>
              <a:rPr lang="en-US" dirty="0" err="1"/>
              <a:t>Darsono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pengurus</a:t>
            </a:r>
            <a:r>
              <a:rPr lang="en-US" dirty="0"/>
              <a:t> LKBH UTA 45 </a:t>
            </a:r>
            <a:r>
              <a:rPr lang="en-US" dirty="0" err="1"/>
              <a:t>hadir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. </a:t>
            </a:r>
            <a:r>
              <a:rPr lang="en-US" dirty="0" err="1"/>
              <a:t>Sekretaris</a:t>
            </a:r>
            <a:r>
              <a:rPr lang="en-US" dirty="0"/>
              <a:t> MPDN Jakarta Selatan, </a:t>
            </a:r>
            <a:r>
              <a:rPr lang="en-US" dirty="0" err="1"/>
              <a:t>Agustina</a:t>
            </a:r>
            <a:r>
              <a:rPr lang="en-US" dirty="0"/>
              <a:t> SH,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pihaknya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 </a:t>
            </a:r>
            <a:r>
              <a:rPr lang="en-US" dirty="0" err="1"/>
              <a:t>menghubungi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telepon</a:t>
            </a:r>
            <a:r>
              <a:rPr lang="en-US" dirty="0"/>
              <a:t> </a:t>
            </a:r>
            <a:r>
              <a:rPr lang="en-US" dirty="0" err="1"/>
              <a:t>genggam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Otty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Chandra </a:t>
            </a:r>
            <a:r>
              <a:rPr lang="en-US" dirty="0" err="1"/>
              <a:t>Ubayani</a:t>
            </a:r>
            <a:r>
              <a:rPr lang="en-US" dirty="0"/>
              <a:t> SH.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yang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memuji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MPDN Jakarta Selatan, </a:t>
            </a:r>
            <a:r>
              <a:rPr lang="en-US" dirty="0" err="1"/>
              <a:t>Wintor</a:t>
            </a:r>
            <a:r>
              <a:rPr lang="en-US" dirty="0"/>
              <a:t> </a:t>
            </a:r>
            <a:r>
              <a:rPr lang="en-US" dirty="0" err="1"/>
              <a:t>Sigiro</a:t>
            </a:r>
            <a:r>
              <a:rPr lang="en-US" dirty="0"/>
              <a:t>, yang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melimpahkan</a:t>
            </a:r>
            <a:r>
              <a:rPr lang="en-US" dirty="0"/>
              <a:t> </a:t>
            </a:r>
            <a:r>
              <a:rPr lang="en-US" dirty="0" err="1"/>
              <a:t>persidangan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MPWN </a:t>
            </a:r>
            <a:r>
              <a:rPr lang="en-US" dirty="0" err="1"/>
              <a:t>Provinsi</a:t>
            </a:r>
            <a:r>
              <a:rPr lang="en-US" dirty="0"/>
              <a:t> DKI Jakarta.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kasusnya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terkatung-katung</a:t>
            </a:r>
            <a:r>
              <a:rPr lang="en-US" dirty="0"/>
              <a:t>. </a:t>
            </a:r>
            <a:r>
              <a:rPr lang="en-US" dirty="0" err="1"/>
              <a:t>Tinggal</a:t>
            </a:r>
            <a:r>
              <a:rPr lang="en-US" dirty="0"/>
              <a:t> MPWN </a:t>
            </a:r>
            <a:r>
              <a:rPr lang="en-US" dirty="0" err="1"/>
              <a:t>Provinsi</a:t>
            </a:r>
            <a:r>
              <a:rPr lang="en-US" dirty="0"/>
              <a:t> DKI Jakarta </a:t>
            </a:r>
            <a:r>
              <a:rPr lang="en-US" dirty="0" err="1"/>
              <a:t>menggelar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.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dihadiri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dilimpahkan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diambilalih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(MPPN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529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	MPDN Jakarta Selatan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melimpahkan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MPWN </a:t>
            </a:r>
            <a:r>
              <a:rPr lang="en-US" dirty="0" err="1" smtClean="0"/>
              <a:t>Provinsi</a:t>
            </a:r>
            <a:r>
              <a:rPr lang="en-US" dirty="0" smtClean="0"/>
              <a:t> DKI Jakarta,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menampung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menghimpun</a:t>
            </a:r>
            <a:r>
              <a:rPr lang="en-US" dirty="0" smtClean="0"/>
              <a:t> </a:t>
            </a:r>
            <a:r>
              <a:rPr lang="en-US" dirty="0" err="1" smtClean="0"/>
              <a:t>informasi-informasi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penerbitan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 smtClean="0"/>
              <a:t>diduga</a:t>
            </a:r>
            <a:r>
              <a:rPr lang="en-US" dirty="0" smtClean="0"/>
              <a:t> </a:t>
            </a:r>
            <a:r>
              <a:rPr lang="en-US" dirty="0" err="1" smtClean="0"/>
              <a:t>palsu</a:t>
            </a:r>
            <a:r>
              <a:rPr lang="en-US" dirty="0" smtClean="0"/>
              <a:t> yang </a:t>
            </a:r>
            <a:r>
              <a:rPr lang="en-US" dirty="0" err="1" smtClean="0"/>
              <a:t>ditengarai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notaris</a:t>
            </a:r>
            <a:r>
              <a:rPr lang="en-US" dirty="0" smtClean="0"/>
              <a:t> OHCU. </a:t>
            </a:r>
            <a:r>
              <a:rPr lang="en-US" dirty="0" err="1" smtClean="0"/>
              <a:t>Majelis</a:t>
            </a:r>
            <a:r>
              <a:rPr lang="en-US" dirty="0" smtClean="0"/>
              <a:t> MPDN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Winter </a:t>
            </a:r>
            <a:r>
              <a:rPr lang="en-US" dirty="0" err="1" smtClean="0"/>
              <a:t>Sigiro</a:t>
            </a:r>
            <a:r>
              <a:rPr lang="en-US" dirty="0" smtClean="0"/>
              <a:t> (</a:t>
            </a:r>
            <a:r>
              <a:rPr lang="en-US" dirty="0" err="1" smtClean="0"/>
              <a:t>Ketua</a:t>
            </a:r>
            <a:r>
              <a:rPr lang="en-US" dirty="0" smtClean="0"/>
              <a:t>), </a:t>
            </a:r>
            <a:r>
              <a:rPr lang="en-US" dirty="0" err="1" smtClean="0"/>
              <a:t>Suradjiman</a:t>
            </a:r>
            <a:r>
              <a:rPr lang="en-US" dirty="0" smtClean="0"/>
              <a:t> (</a:t>
            </a:r>
            <a:r>
              <a:rPr lang="en-US" dirty="0" err="1" smtClean="0"/>
              <a:t>anggota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Elly</a:t>
            </a:r>
            <a:r>
              <a:rPr lang="en-US" dirty="0" smtClean="0"/>
              <a:t>,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Rudyono</a:t>
            </a:r>
            <a:r>
              <a:rPr lang="en-US" dirty="0" smtClean="0"/>
              <a:t> </a:t>
            </a:r>
            <a:r>
              <a:rPr lang="en-US" dirty="0" err="1" smtClean="0"/>
              <a:t>Darsono</a:t>
            </a:r>
            <a:r>
              <a:rPr lang="en-US" dirty="0" smtClean="0"/>
              <a:t>,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kaget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OHCU. MPDN Jakarta Selatan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OHCU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patut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notaris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Yayasan</a:t>
            </a:r>
            <a:r>
              <a:rPr lang="en-US" dirty="0" smtClean="0"/>
              <a:t> UTA 45.</a:t>
            </a:r>
          </a:p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Notaris</a:t>
            </a:r>
            <a:r>
              <a:rPr lang="en-US" dirty="0" smtClean="0"/>
              <a:t> </a:t>
            </a:r>
            <a:r>
              <a:rPr lang="en-US" dirty="0" err="1" smtClean="0"/>
              <a:t>Otty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Chandra </a:t>
            </a:r>
            <a:r>
              <a:rPr lang="en-US" dirty="0" err="1" smtClean="0"/>
              <a:t>Ubayani</a:t>
            </a:r>
            <a:r>
              <a:rPr lang="en-US" dirty="0" smtClean="0"/>
              <a:t> SH yang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dikonfirmasi</a:t>
            </a:r>
            <a:r>
              <a:rPr lang="en-US" dirty="0" smtClean="0"/>
              <a:t> di </a:t>
            </a:r>
            <a:r>
              <a:rPr lang="en-US" dirty="0" err="1" smtClean="0"/>
              <a:t>kantornya</a:t>
            </a:r>
            <a:r>
              <a:rPr lang="en-US" dirty="0" smtClean="0"/>
              <a:t> di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Tebet</a:t>
            </a:r>
            <a:r>
              <a:rPr lang="en-US" dirty="0" smtClean="0"/>
              <a:t>, Jakarta Selatan,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.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.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Pembina UTA 45 </a:t>
            </a:r>
            <a:r>
              <a:rPr lang="en-US" dirty="0" err="1" smtClean="0"/>
              <a:t>Rudyono</a:t>
            </a:r>
            <a:r>
              <a:rPr lang="en-US" dirty="0" smtClean="0"/>
              <a:t> </a:t>
            </a:r>
            <a:r>
              <a:rPr lang="en-US" dirty="0" err="1" smtClean="0"/>
              <a:t>Darsono</a:t>
            </a:r>
            <a:r>
              <a:rPr lang="en-US" dirty="0" smtClean="0"/>
              <a:t> </a:t>
            </a:r>
            <a:r>
              <a:rPr lang="en-US" dirty="0" err="1" smtClean="0"/>
              <a:t>mengungkapkan</a:t>
            </a:r>
            <a:r>
              <a:rPr lang="en-US" dirty="0" smtClean="0"/>
              <a:t>, </a:t>
            </a:r>
            <a:r>
              <a:rPr lang="en-US" dirty="0" err="1" smtClean="0"/>
              <a:t>notaris</a:t>
            </a:r>
            <a:r>
              <a:rPr lang="en-US" dirty="0" smtClean="0"/>
              <a:t> </a:t>
            </a:r>
            <a:r>
              <a:rPr lang="en-US" dirty="0" err="1" smtClean="0"/>
              <a:t>Otty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Chandra </a:t>
            </a:r>
            <a:r>
              <a:rPr lang="en-US" dirty="0" err="1" smtClean="0"/>
              <a:t>Ubayani</a:t>
            </a:r>
            <a:r>
              <a:rPr lang="en-US" dirty="0" smtClean="0"/>
              <a:t> SH </a:t>
            </a:r>
            <a:r>
              <a:rPr lang="en-US" dirty="0" err="1" smtClean="0"/>
              <a:t>menerbitkan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No 20 </a:t>
            </a:r>
            <a:r>
              <a:rPr lang="en-US" dirty="0" err="1" smtClean="0"/>
              <a:t>tanggal</a:t>
            </a:r>
            <a:r>
              <a:rPr lang="en-US" dirty="0" smtClean="0"/>
              <a:t> 11 </a:t>
            </a:r>
            <a:r>
              <a:rPr lang="en-US" dirty="0" err="1" smtClean="0"/>
              <a:t>Januari</a:t>
            </a:r>
            <a:r>
              <a:rPr lang="en-US" dirty="0" smtClean="0"/>
              <a:t> 2013. Isi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Yayasan</a:t>
            </a:r>
            <a:r>
              <a:rPr lang="en-US" dirty="0" smtClean="0"/>
              <a:t> UTA 45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PT </a:t>
            </a:r>
            <a:r>
              <a:rPr lang="en-US" dirty="0" err="1" smtClean="0"/>
              <a:t>Graha</a:t>
            </a:r>
            <a:r>
              <a:rPr lang="en-US" dirty="0" smtClean="0"/>
              <a:t> </a:t>
            </a:r>
            <a:r>
              <a:rPr lang="en-US" dirty="0" err="1" smtClean="0"/>
              <a:t>Mahadika</a:t>
            </a:r>
            <a:r>
              <a:rPr lang="en-US" dirty="0" smtClean="0"/>
              <a:t> yang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diwakili</a:t>
            </a:r>
            <a:r>
              <a:rPr lang="en-US" dirty="0" smtClean="0"/>
              <a:t> </a:t>
            </a:r>
            <a:r>
              <a:rPr lang="en-US" dirty="0" err="1" smtClean="0"/>
              <a:t>Dirutnya</a:t>
            </a:r>
            <a:r>
              <a:rPr lang="en-US" dirty="0" smtClean="0"/>
              <a:t> </a:t>
            </a:r>
            <a:r>
              <a:rPr lang="en-US" dirty="0" err="1" smtClean="0"/>
              <a:t>Tedja</a:t>
            </a:r>
            <a:r>
              <a:rPr lang="en-US" dirty="0" smtClean="0"/>
              <a:t> </a:t>
            </a:r>
            <a:r>
              <a:rPr lang="en-US" dirty="0" err="1" smtClean="0"/>
              <a:t>Widjaja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Yayasan</a:t>
            </a:r>
            <a:r>
              <a:rPr lang="en-US" dirty="0" smtClean="0"/>
              <a:t> UTA 45 </a:t>
            </a:r>
            <a:r>
              <a:rPr lang="en-US" dirty="0" err="1" smtClean="0"/>
              <a:t>seolah</a:t>
            </a:r>
            <a:r>
              <a:rPr lang="en-US" dirty="0" smtClean="0"/>
              <a:t> </a:t>
            </a:r>
            <a:r>
              <a:rPr lang="en-US" dirty="0" err="1" smtClean="0"/>
              <a:t>diwakili</a:t>
            </a:r>
            <a:r>
              <a:rPr lang="en-US" dirty="0" smtClean="0"/>
              <a:t> Michele </a:t>
            </a:r>
            <a:r>
              <a:rPr lang="en-US" dirty="0" err="1" smtClean="0"/>
              <a:t>Darsono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berhenti</a:t>
            </a:r>
            <a:r>
              <a:rPr lang="en-US" dirty="0" smtClean="0"/>
              <a:t> di situ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salinan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yang </a:t>
            </a:r>
            <a:r>
              <a:rPr lang="en-US" dirty="0" err="1" smtClean="0"/>
              <a:t>diduga</a:t>
            </a:r>
            <a:r>
              <a:rPr lang="en-US" dirty="0" smtClean="0"/>
              <a:t> </a:t>
            </a:r>
            <a:r>
              <a:rPr lang="en-US" dirty="0" err="1" smtClean="0"/>
              <a:t>palsu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disalahgunakan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yang </a:t>
            </a:r>
            <a:r>
              <a:rPr lang="en-US" dirty="0" err="1" smtClean="0"/>
              <a:t>akibatnya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hangus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sejuta</a:t>
            </a:r>
            <a:r>
              <a:rPr lang="en-US" dirty="0" smtClean="0"/>
              <a:t> </a:t>
            </a:r>
            <a:r>
              <a:rPr lang="en-US" dirty="0" err="1" smtClean="0"/>
              <a:t>lembar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UTA 45, yang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pidananya</a:t>
            </a:r>
            <a:r>
              <a:rPr lang="en-US" dirty="0" smtClean="0"/>
              <a:t>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disidangkan</a:t>
            </a:r>
            <a:r>
              <a:rPr lang="en-US" dirty="0" smtClean="0"/>
              <a:t> di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(PN) Jakarta Utara (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kasasi</a:t>
            </a:r>
            <a:r>
              <a:rPr lang="en-U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236156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Kehadiran</a:t>
            </a:r>
            <a:r>
              <a:rPr lang="en-US" dirty="0" smtClean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dikehendaki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autentik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, </a:t>
            </a:r>
            <a:r>
              <a:rPr lang="en-US" dirty="0" err="1"/>
              <a:t>keadaan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satu-satunya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diharuskan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diformulasikan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yang </a:t>
            </a:r>
            <a:r>
              <a:rPr lang="en-US" dirty="0" err="1"/>
              <a:t>dikonfirmasi</a:t>
            </a:r>
            <a:r>
              <a:rPr lang="en-US" dirty="0"/>
              <a:t>.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grosse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salinan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kutipan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, </a:t>
            </a:r>
            <a:r>
              <a:rPr lang="en-US" dirty="0" err="1"/>
              <a:t>asalkan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ditugaskan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eksklusif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.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67 </a:t>
            </a:r>
            <a:r>
              <a:rPr lang="en-US" dirty="0" err="1"/>
              <a:t>ayat</a:t>
            </a:r>
            <a:r>
              <a:rPr lang="en-US" dirty="0"/>
              <a:t> 1 UUJNP,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,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Wilayah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/Kota </a:t>
            </a:r>
            <a:r>
              <a:rPr lang="en-US" dirty="0" err="1"/>
              <a:t>oleh</a:t>
            </a:r>
            <a:r>
              <a:rPr lang="en-US" dirty="0"/>
              <a:t> MPD. Hal yang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67 </a:t>
            </a:r>
            <a:r>
              <a:rPr lang="en-US" dirty="0" err="1"/>
              <a:t>ayat</a:t>
            </a:r>
            <a:r>
              <a:rPr lang="en-US" dirty="0"/>
              <a:t> 2, </a:t>
            </a:r>
            <a:r>
              <a:rPr lang="en-US" dirty="0" err="1"/>
              <a:t>Pasal</a:t>
            </a:r>
            <a:r>
              <a:rPr lang="en-US" dirty="0"/>
              <a:t> 68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69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Perubahan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275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Daerah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 smtClean="0"/>
              <a:t>notaris</a:t>
            </a:r>
            <a:r>
              <a:rPr lang="en-US" dirty="0" smtClean="0"/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Daerah?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40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(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)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mempergunakan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kepustakaan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data </a:t>
            </a:r>
            <a:r>
              <a:rPr lang="en-US" dirty="0" err="1"/>
              <a:t>penelitian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primer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deskripsi</a:t>
            </a:r>
            <a:r>
              <a:rPr lang="en-US" dirty="0"/>
              <a:t>,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di </a:t>
            </a:r>
            <a:r>
              <a:rPr lang="en-US" dirty="0" err="1"/>
              <a:t>interpretasi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801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kata “ethos”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Yunani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watak</a:t>
            </a:r>
            <a:r>
              <a:rPr lang="en-US" dirty="0" smtClean="0"/>
              <a:t> </a:t>
            </a:r>
            <a:r>
              <a:rPr lang="en-US" dirty="0" err="1" smtClean="0"/>
              <a:t>kesusilaan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beradat</a:t>
            </a:r>
            <a:r>
              <a:rPr lang="en-US" dirty="0" smtClean="0"/>
              <a:t>. </a:t>
            </a:r>
            <a:r>
              <a:rPr lang="en-US" dirty="0" err="1"/>
              <a:t>Kanter</a:t>
            </a:r>
            <a:r>
              <a:rPr lang="en-US" dirty="0"/>
              <a:t>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, </a:t>
            </a:r>
            <a:r>
              <a:rPr lang="en-US" dirty="0" err="1"/>
              <a:t>metodis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norma-norma</a:t>
            </a:r>
            <a:r>
              <a:rPr lang="en-US" dirty="0"/>
              <a:t> moral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ditaati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662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E.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Daerah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70 UUJN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Daerah </a:t>
            </a:r>
            <a:r>
              <a:rPr lang="en-US" dirty="0" err="1"/>
              <a:t>berwenang</a:t>
            </a:r>
            <a:r>
              <a:rPr lang="en-US" dirty="0"/>
              <a:t>:</a:t>
            </a:r>
          </a:p>
          <a:p>
            <a:pPr lvl="0" algn="just"/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dugaan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koda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.</a:t>
            </a:r>
          </a:p>
          <a:p>
            <a:pPr lvl="0" algn="just"/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 1 (</a:t>
            </a:r>
            <a:r>
              <a:rPr lang="en-US" dirty="0" err="1"/>
              <a:t>satu</a:t>
            </a:r>
            <a:r>
              <a:rPr lang="en-US" dirty="0"/>
              <a:t>) kali </a:t>
            </a:r>
            <a:r>
              <a:rPr lang="en-US" dirty="0" err="1"/>
              <a:t>dalam</a:t>
            </a:r>
            <a:r>
              <a:rPr lang="en-US" dirty="0"/>
              <a:t> 1 (</a:t>
            </a:r>
            <a:r>
              <a:rPr lang="en-US" dirty="0" err="1"/>
              <a:t>satu</a:t>
            </a:r>
            <a:r>
              <a:rPr lang="en-US" dirty="0"/>
              <a:t>)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.</a:t>
            </a:r>
          </a:p>
          <a:p>
            <a:pPr lvl="0" algn="just"/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cuti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6 (</a:t>
            </a:r>
            <a:r>
              <a:rPr lang="en-US" dirty="0" err="1"/>
              <a:t>enam</a:t>
            </a:r>
            <a:r>
              <a:rPr lang="en-US" dirty="0"/>
              <a:t>) </a:t>
            </a:r>
            <a:r>
              <a:rPr lang="en-US" dirty="0" err="1"/>
              <a:t>bulan</a:t>
            </a:r>
            <a:r>
              <a:rPr lang="en-US" dirty="0"/>
              <a:t>.</a:t>
            </a:r>
          </a:p>
          <a:p>
            <a:pPr lvl="0" algn="just"/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Pengganti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endParaRPr lang="en-US" dirty="0"/>
          </a:p>
          <a:p>
            <a:pPr lvl="0" algn="just"/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yang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serah</a:t>
            </a:r>
            <a:r>
              <a:rPr lang="en-US" dirty="0"/>
              <a:t> </a:t>
            </a: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berumur</a:t>
            </a:r>
            <a:r>
              <a:rPr lang="en-US" dirty="0"/>
              <a:t> 25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lima)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.</a:t>
            </a:r>
          </a:p>
          <a:p>
            <a:pPr lvl="0" algn="just"/>
            <a:r>
              <a:rPr lang="en-US" dirty="0" err="1"/>
              <a:t>menunjuk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yang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11 </a:t>
            </a:r>
            <a:r>
              <a:rPr lang="en-US" dirty="0" err="1"/>
              <a:t>ayat</a:t>
            </a:r>
            <a:r>
              <a:rPr lang="en-US" dirty="0"/>
              <a:t> (4).</a:t>
            </a:r>
          </a:p>
          <a:p>
            <a:pPr lvl="0" algn="just"/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dugaan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Koda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aporan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a, </a:t>
            </a:r>
            <a:r>
              <a:rPr lang="en-US" dirty="0" err="1"/>
              <a:t>huruf</a:t>
            </a:r>
            <a:r>
              <a:rPr lang="en-US" dirty="0"/>
              <a:t> b, </a:t>
            </a:r>
            <a:r>
              <a:rPr lang="en-US" dirty="0" err="1"/>
              <a:t>huruf</a:t>
            </a:r>
            <a:r>
              <a:rPr lang="en-US" dirty="0"/>
              <a:t> c, </a:t>
            </a:r>
            <a:r>
              <a:rPr lang="en-US" dirty="0" err="1"/>
              <a:t>huruf</a:t>
            </a:r>
            <a:r>
              <a:rPr lang="en-US" dirty="0"/>
              <a:t> d, </a:t>
            </a:r>
            <a:r>
              <a:rPr lang="en-US" dirty="0" err="1"/>
              <a:t>huruf</a:t>
            </a:r>
            <a:r>
              <a:rPr lang="en-US" dirty="0"/>
              <a:t> e, </a:t>
            </a:r>
            <a:r>
              <a:rPr lang="en-US" dirty="0" err="1"/>
              <a:t>huruf</a:t>
            </a:r>
            <a:r>
              <a:rPr lang="en-US" dirty="0"/>
              <a:t> f,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g,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Wilayah.</a:t>
            </a:r>
          </a:p>
        </p:txBody>
      </p:sp>
    </p:spTree>
    <p:extLst>
      <p:ext uri="{BB962C8B-B14F-4D97-AF65-F5344CB8AC3E}">
        <p14:creationId xmlns:p14="http://schemas.microsoft.com/office/powerpoint/2010/main" val="2457249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7882"/>
            <a:ext cx="10515600" cy="57390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Pasal</a:t>
            </a:r>
            <a:r>
              <a:rPr lang="en-US" dirty="0"/>
              <a:t> 71 UUJN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Daerah </a:t>
            </a:r>
            <a:r>
              <a:rPr lang="en-US" dirty="0" err="1"/>
              <a:t>berkewajiban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lvl="0"/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yang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yang </a:t>
            </a:r>
            <a:r>
              <a:rPr lang="en-US" dirty="0" err="1"/>
              <a:t>disahkan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menyampaikannya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Mejelis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Wilayah </a:t>
            </a:r>
            <a:r>
              <a:rPr lang="en-US" dirty="0" err="1"/>
              <a:t>setempat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tembusan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Merahasiakan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salinan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disahkan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lain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merahasiakannya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Wilayah,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30 (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tembusan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melaporkan</a:t>
            </a:r>
            <a:r>
              <a:rPr lang="en-US" dirty="0"/>
              <a:t>, </a:t>
            </a:r>
            <a:r>
              <a:rPr lang="en-US" dirty="0" err="1"/>
              <a:t>notaris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,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banding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penolakan</a:t>
            </a:r>
            <a:r>
              <a:rPr lang="en-US" dirty="0"/>
              <a:t> </a:t>
            </a:r>
            <a:r>
              <a:rPr lang="en-US" dirty="0" err="1"/>
              <a:t>cuti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255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F.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Daerah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 (</a:t>
            </a:r>
            <a:r>
              <a:rPr lang="en-US" dirty="0" err="1"/>
              <a:t>dua</a:t>
            </a:r>
            <a:r>
              <a:rPr lang="en-US" dirty="0"/>
              <a:t>) </a:t>
            </a:r>
            <a:r>
              <a:rPr lang="en-US" dirty="0" err="1"/>
              <a:t>yaitu</a:t>
            </a:r>
            <a:r>
              <a:rPr lang="en-US" dirty="0" smtClean="0"/>
              <a:t>:</a:t>
            </a:r>
            <a:endParaRPr lang="en-US" dirty="0"/>
          </a:p>
          <a:p>
            <a:pPr lvl="0" algn="just"/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/>
              <a:t>waktu</a:t>
            </a:r>
            <a:r>
              <a:rPr lang="en-US" dirty="0"/>
              <a:t> (</a:t>
            </a:r>
            <a:r>
              <a:rPr lang="en-US" dirty="0" err="1"/>
              <a:t>berkala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pengaduan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dugaan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koda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dugaan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penyidik</a:t>
            </a:r>
            <a:r>
              <a:rPr lang="en-US" dirty="0"/>
              <a:t>, </a:t>
            </a:r>
            <a:r>
              <a:rPr lang="en-US" dirty="0" err="1"/>
              <a:t>kejaksaan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hakim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sangkut</a:t>
            </a:r>
            <a:r>
              <a:rPr lang="en-US" dirty="0"/>
              <a:t> </a:t>
            </a:r>
            <a:r>
              <a:rPr lang="en-US" dirty="0" err="1"/>
              <a:t>pautnya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8731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0608"/>
            <a:ext cx="10515600" cy="581635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dirugikan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dugaan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Daerah.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ditindaklanjuti</a:t>
            </a:r>
            <a:r>
              <a:rPr lang="en-US" dirty="0"/>
              <a:t> yang </a:t>
            </a:r>
            <a:r>
              <a:rPr lang="en-US" dirty="0" err="1"/>
              <a:t>diawali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Daerah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Pemeriksa</a:t>
            </a:r>
            <a:r>
              <a:rPr lang="en-US" dirty="0"/>
              <a:t>, yang </a:t>
            </a:r>
            <a:r>
              <a:rPr lang="en-US" dirty="0" err="1"/>
              <a:t>berjumlah</a:t>
            </a:r>
            <a:r>
              <a:rPr lang="en-US" dirty="0"/>
              <a:t> 3 orang yang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Daerah,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dibantu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sekretaris</a:t>
            </a:r>
            <a:r>
              <a:rPr lang="en-US" dirty="0"/>
              <a:t>.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20 </a:t>
            </a:r>
            <a:r>
              <a:rPr lang="en-US" dirty="0" err="1"/>
              <a:t>ayat</a:t>
            </a:r>
            <a:r>
              <a:rPr lang="en-US" dirty="0"/>
              <a:t> (1).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Nomor</a:t>
            </a:r>
            <a:r>
              <a:rPr lang="en-US" dirty="0"/>
              <a:t> M.02.PR.08.10 </a:t>
            </a:r>
            <a:r>
              <a:rPr lang="en-US" dirty="0" err="1"/>
              <a:t>Tahun</a:t>
            </a:r>
            <a:r>
              <a:rPr lang="en-US" dirty="0"/>
              <a:t> 2004.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Pemeriksa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berwenang</a:t>
            </a:r>
            <a:r>
              <a:rPr lang="en-US" dirty="0"/>
              <a:t> </a:t>
            </a:r>
            <a:r>
              <a:rPr lang="en-US" dirty="0" err="1"/>
              <a:t>menjatuhkan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lapor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(2)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Pemeriksa</a:t>
            </a:r>
            <a:r>
              <a:rPr lang="en-US" dirty="0"/>
              <a:t> Wilayah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Pemeriksa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berwenang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memutus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21 </a:t>
            </a:r>
            <a:r>
              <a:rPr lang="en-US" dirty="0" err="1"/>
              <a:t>ayat</a:t>
            </a:r>
            <a:r>
              <a:rPr lang="en-US" dirty="0"/>
              <a:t> (3)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(4)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dugaan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Daerah.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Wilayah.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(5)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(6)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Wilayah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Majelih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diteruskan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smtClean="0"/>
              <a:t>Daerah.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295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527</Words>
  <Application>Microsoft Office PowerPoint</Application>
  <PresentationFormat>Widescreen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PELANGGAR KODE ETIK NOTARIS PENGAWASAN NOTARIS OLEH MAJELIS PENGAWAS NOTARIS DAERAH PASCA PUTUSAN M.K.NO. 49/PUU-X/ (STUDI KASUS SEORANG NOTARIS DITUDING MELECEHKAN MPND JAKARTA SELATAN)</vt:lpstr>
      <vt:lpstr>A. Latar Belakang</vt:lpstr>
      <vt:lpstr>B. Rumusan Masalah</vt:lpstr>
      <vt:lpstr>C. Metode Penelitian</vt:lpstr>
      <vt:lpstr>D. Pengertian Etika</vt:lpstr>
      <vt:lpstr>E. Wewenang Majelis Pengawas Daerah Dalam Melakukan Pengawasan Terhadap Notaris.</vt:lpstr>
      <vt:lpstr>PowerPoint Presentation</vt:lpstr>
      <vt:lpstr>F. Mekanisme Pemeriksaan Notaris Oleh Majelis Pengawas Daerah.</vt:lpstr>
      <vt:lpstr>PowerPoint Presentation</vt:lpstr>
      <vt:lpstr>G. Dasar Hukum</vt:lpstr>
      <vt:lpstr>H. Studi Kasus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PELANGGAR KODE ETIK NOTARIS PENGAWASAN NOTARIS OLEH MAJELIS PENGAWAS NOTARIS DAERAH PASCA PUTUSAN M.K.NO. 49/PUU-X/ (STUDI KASUS SEORANG NOTARIS DITUDING MELECEHKAN MPND JAKARTA SELATAN)</dc:title>
  <dc:creator>ASUS</dc:creator>
  <cp:lastModifiedBy>ASUS</cp:lastModifiedBy>
  <cp:revision>3</cp:revision>
  <dcterms:created xsi:type="dcterms:W3CDTF">2020-05-29T12:27:42Z</dcterms:created>
  <dcterms:modified xsi:type="dcterms:W3CDTF">2020-05-29T12:41:14Z</dcterms:modified>
</cp:coreProperties>
</file>