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9DFCC8-614E-4215-A541-8BD2B2E4D912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4FFA0F-C71E-477E-8BAA-5C7A19795E55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FCC8-614E-4215-A541-8BD2B2E4D912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FFA0F-C71E-477E-8BAA-5C7A19795E55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FCC8-614E-4215-A541-8BD2B2E4D912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FFA0F-C71E-477E-8BAA-5C7A19795E55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FCC8-614E-4215-A541-8BD2B2E4D912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FFA0F-C71E-477E-8BAA-5C7A19795E5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FCC8-614E-4215-A541-8BD2B2E4D912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FFA0F-C71E-477E-8BAA-5C7A19795E5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FCC8-614E-4215-A541-8BD2B2E4D912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FFA0F-C71E-477E-8BAA-5C7A19795E5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FCC8-614E-4215-A541-8BD2B2E4D912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FFA0F-C71E-477E-8BAA-5C7A19795E55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FCC8-614E-4215-A541-8BD2B2E4D912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FFA0F-C71E-477E-8BAA-5C7A19795E55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FCC8-614E-4215-A541-8BD2B2E4D912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FFA0F-C71E-477E-8BAA-5C7A19795E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FCC8-614E-4215-A541-8BD2B2E4D912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FFA0F-C71E-477E-8BAA-5C7A19795E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FCC8-614E-4215-A541-8BD2B2E4D912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FFA0F-C71E-477E-8BAA-5C7A19795E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99DFCC8-614E-4215-A541-8BD2B2E4D912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54FFA0F-C71E-477E-8BAA-5C7A19795E5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m.cnnindonesia.com/nasional/20190521173244-20-394161/icw-sentil-kpk-soal-pelanggaran-etik-dan-rotasi-pegawai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pk.go.id/id/tentang-kpk/sekilas-kpk" TargetMode="External"/><Relationship Id="rId2" Type="http://schemas.openxmlformats.org/officeDocument/2006/relationships/hyperlink" Target="http://www.kpk.go.id/id/tentang-kpk/kode-eti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r">
              <a:buNone/>
            </a:pPr>
            <a:endParaRPr lang="en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endParaRPr lang="en-ID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endParaRPr lang="en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endParaRPr lang="en-ID" dirty="0"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endParaRPr lang="en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endParaRPr lang="en-ID"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r>
              <a:rPr lang="en-ID" sz="2400" smtClean="0">
                <a:latin typeface="Times New Roman" pitchFamily="18" charset="0"/>
                <a:cs typeface="Times New Roman" pitchFamily="18" charset="0"/>
              </a:rPr>
              <a:t>Diky</a:t>
            </a:r>
            <a:r>
              <a:rPr lang="en-ID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400" dirty="0" err="1" smtClean="0">
                <a:latin typeface="Times New Roman" pitchFamily="18" charset="0"/>
                <a:cs typeface="Times New Roman" pitchFamily="18" charset="0"/>
              </a:rPr>
              <a:t>Hikmatul</a:t>
            </a:r>
            <a:r>
              <a:rPr lang="en-ID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400" dirty="0" err="1" smtClean="0">
                <a:latin typeface="Times New Roman" pitchFamily="18" charset="0"/>
                <a:cs typeface="Times New Roman" pitchFamily="18" charset="0"/>
              </a:rPr>
              <a:t>Fittra</a:t>
            </a:r>
            <a:endParaRPr lang="en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r>
              <a:rPr lang="en-ID" sz="2400" dirty="0" smtClean="0">
                <a:latin typeface="Times New Roman" pitchFamily="18" charset="0"/>
                <a:cs typeface="Times New Roman" pitchFamily="18" charset="0"/>
              </a:rPr>
              <a:t>20171410002</a:t>
            </a:r>
          </a:p>
          <a:p>
            <a:pPr marL="0" indent="0" algn="r">
              <a:buNone/>
            </a:pPr>
            <a:r>
              <a:rPr lang="en-ID" sz="2400" dirty="0" err="1" smtClean="0"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ID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400" dirty="0" err="1" smtClean="0">
                <a:latin typeface="Times New Roman" pitchFamily="18" charset="0"/>
                <a:cs typeface="Times New Roman" pitchFamily="18" charset="0"/>
              </a:rPr>
              <a:t>Profesi</a:t>
            </a:r>
            <a:r>
              <a:rPr lang="en-ID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4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D" sz="2000" b="1" dirty="0" err="1">
                <a:latin typeface="Times New Roman" pitchFamily="18" charset="0"/>
                <a:cs typeface="Times New Roman" pitchFamily="18" charset="0"/>
              </a:rPr>
              <a:t>Kewenangan</a:t>
            </a:r>
            <a:r>
              <a:rPr lang="en-ID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b="1" dirty="0" err="1">
                <a:latin typeface="Times New Roman" pitchFamily="18" charset="0"/>
                <a:cs typeface="Times New Roman" pitchFamily="18" charset="0"/>
              </a:rPr>
              <a:t>Komisi</a:t>
            </a:r>
            <a:r>
              <a:rPr lang="en-ID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b="1" dirty="0" err="1">
                <a:latin typeface="Times New Roman" pitchFamily="18" charset="0"/>
                <a:cs typeface="Times New Roman" pitchFamily="18" charset="0"/>
              </a:rPr>
              <a:t>Pemberantasan</a:t>
            </a:r>
            <a:r>
              <a:rPr lang="en-ID" sz="20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D" sz="2000" b="1" dirty="0" err="1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ID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b="1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ID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b="1" dirty="0" err="1"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b="1" dirty="0" err="1"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b="1" dirty="0" err="1">
                <a:latin typeface="Times New Roman" pitchFamily="18" charset="0"/>
                <a:cs typeface="Times New Roman" pitchFamily="18" charset="0"/>
              </a:rPr>
              <a:t>Pemberantasan</a:t>
            </a:r>
            <a:r>
              <a:rPr lang="en-ID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b="1" dirty="0" err="1">
                <a:latin typeface="Times New Roman" pitchFamily="18" charset="0"/>
                <a:cs typeface="Times New Roman" pitchFamily="18" charset="0"/>
              </a:rPr>
              <a:t>Tindak</a:t>
            </a:r>
            <a:r>
              <a:rPr lang="en-ID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b="1" dirty="0" err="1">
                <a:latin typeface="Times New Roman" pitchFamily="18" charset="0"/>
                <a:cs typeface="Times New Roman" pitchFamily="18" charset="0"/>
              </a:rPr>
              <a:t>Pidana</a:t>
            </a:r>
            <a:r>
              <a:rPr lang="en-ID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b="1" dirty="0" err="1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(Study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ICW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Sentil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KPK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Soal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Pelanggaran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Rotasi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Pegawai</a:t>
            </a:r>
            <a:r>
              <a:rPr lang="en-ID" sz="2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686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1700808"/>
            <a:ext cx="7745505" cy="4425355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Nomor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28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1999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Penyelenggaraan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Negara yang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Bersih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Bebas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Kolusi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Nepotisme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disahkan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diundangkan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tanggal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19 Mei 1999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Nomor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31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1999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Pemberantasan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Tindak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Pidana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disahkan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diundangkan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tanggal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16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Agustus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1999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Nomor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2001tentang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Undang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Undang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Nomor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31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1999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Pemberantasan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Tindak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Pidana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disahkan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diundangkan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tanggal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21 November 2001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Nomor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2002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Komisi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Pemberantasan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Tindak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Pidana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disahkan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diundangkan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tanggal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27 </a:t>
            </a:r>
            <a:r>
              <a:rPr lang="en-ID" sz="1800" dirty="0" err="1" smtClean="0">
                <a:latin typeface="Times New Roman" pitchFamily="18" charset="0"/>
                <a:cs typeface="Times New Roman" pitchFamily="18" charset="0"/>
              </a:rPr>
              <a:t>Desember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 2002</a:t>
            </a:r>
          </a:p>
          <a:p>
            <a:pPr marL="457200" indent="-457200">
              <a:buFont typeface="+mj-lt"/>
              <a:buAutoNum type="arabicPeriod"/>
            </a:pP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Nomor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2006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Pengesahan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United Nations Convention Against Corruption, 2003.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Disahkan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diundangkan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tanggal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18 April </a:t>
            </a:r>
            <a:r>
              <a:rPr lang="en-ID" sz="1800" dirty="0" smtClean="0">
                <a:latin typeface="Times New Roman" pitchFamily="18" charset="0"/>
                <a:cs typeface="Times New Roman" pitchFamily="18" charset="0"/>
              </a:rPr>
              <a:t>2006</a:t>
            </a:r>
          </a:p>
          <a:p>
            <a:pPr marL="457200" indent="-457200">
              <a:buFont typeface="+mj-lt"/>
              <a:buAutoNum type="arabicPeriod"/>
            </a:pP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Nomor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46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2009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Pengadilan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Tindak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Pidana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disahkan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diundangkan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tanggal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29 </a:t>
            </a:r>
            <a:r>
              <a:rPr lang="en-ID" sz="1800" dirty="0" err="1">
                <a:latin typeface="Times New Roman" pitchFamily="18" charset="0"/>
                <a:cs typeface="Times New Roman" pitchFamily="18" charset="0"/>
              </a:rPr>
              <a:t>Oktober</a:t>
            </a:r>
            <a:r>
              <a:rPr lang="en-ID" sz="1800" dirty="0">
                <a:latin typeface="Times New Roman" pitchFamily="18" charset="0"/>
                <a:cs typeface="Times New Roman" pitchFamily="18" charset="0"/>
              </a:rPr>
              <a:t> 2009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ID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3200" b="1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ID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3200" b="1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283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1556792"/>
            <a:ext cx="7745505" cy="4569371"/>
          </a:xfrm>
        </p:spPr>
        <p:txBody>
          <a:bodyPr>
            <a:normAutofit lnSpcReduction="10000"/>
          </a:bodyPr>
          <a:lstStyle/>
          <a:p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Abdul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Azis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KEWENANGAN KOMISI 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i="1" dirty="0" smtClean="0">
                <a:latin typeface="Times New Roman" pitchFamily="18" charset="0"/>
                <a:cs typeface="Times New Roman" pitchFamily="18" charset="0"/>
              </a:rPr>
              <a:t>PEMBERANTASAN 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KORUPSI DALAM 	PEMBERANTASAN TINDAK PIDANA 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i="1" dirty="0" smtClean="0">
                <a:latin typeface="Times New Roman" pitchFamily="18" charset="0"/>
                <a:cs typeface="Times New Roman" pitchFamily="18" charset="0"/>
              </a:rPr>
              <a:t>KORUPSI 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BERDASARKAN TEORI 	NEGARA 	HUKUM,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Jurnal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Surya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Kencana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Dinamika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Universitas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Pamulang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Vol. 10 No.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2, 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Oktober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2018</a:t>
            </a:r>
          </a:p>
          <a:p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Achmad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Badjuri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PERANAN KOMISI PEMBERANTASAN KORUPSI (KPK) </a:t>
            </a:r>
            <a:r>
              <a:rPr lang="en-ID" sz="1400" i="1" dirty="0" smtClean="0">
                <a:latin typeface="Times New Roman" pitchFamily="18" charset="0"/>
                <a:cs typeface="Times New Roman" pitchFamily="18" charset="0"/>
              </a:rPr>
              <a:t> SEBAGAI 	LEMBAGA 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ANTI KORUPSI DI INDONESIA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Jurnal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Bisnis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Program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Studi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Universitas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Stikubank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Jl.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Kendeng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V 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Bendan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Ngisor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Semarang, Vol. 18  No. 1, 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Maret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2011</a:t>
            </a:r>
          </a:p>
          <a:p>
            <a:r>
              <a:rPr lang="en-ID" sz="1400" dirty="0" err="1"/>
              <a:t>Bagir</a:t>
            </a:r>
            <a:r>
              <a:rPr lang="en-ID" sz="1400" dirty="0"/>
              <a:t> </a:t>
            </a:r>
            <a:r>
              <a:rPr lang="en-ID" sz="1400" dirty="0" err="1"/>
              <a:t>Manan</a:t>
            </a:r>
            <a:r>
              <a:rPr lang="en-ID" sz="1400" dirty="0"/>
              <a:t>, </a:t>
            </a:r>
            <a:r>
              <a:rPr lang="en-ID" sz="1400" i="1" dirty="0" err="1"/>
              <a:t>Penegakan</a:t>
            </a:r>
            <a:r>
              <a:rPr lang="en-ID" sz="1400" i="1" dirty="0"/>
              <a:t> </a:t>
            </a:r>
            <a:r>
              <a:rPr lang="en-ID" sz="1400" i="1" dirty="0" err="1"/>
              <a:t>Hukum</a:t>
            </a:r>
            <a:r>
              <a:rPr lang="en-ID" sz="1400" i="1" dirty="0"/>
              <a:t> Yang </a:t>
            </a:r>
            <a:r>
              <a:rPr lang="en-ID" sz="1400" i="1" dirty="0" err="1"/>
              <a:t>Berkeadilan,</a:t>
            </a:r>
            <a:r>
              <a:rPr lang="en-ID" sz="1400" dirty="0" err="1"/>
              <a:t>Dalam</a:t>
            </a:r>
            <a:r>
              <a:rPr lang="en-ID" sz="1400" dirty="0"/>
              <a:t> </a:t>
            </a:r>
            <a:r>
              <a:rPr lang="en-ID" sz="1400" dirty="0" err="1"/>
              <a:t>Bagir</a:t>
            </a:r>
            <a:r>
              <a:rPr lang="en-ID" sz="1400" dirty="0"/>
              <a:t> </a:t>
            </a:r>
            <a:r>
              <a:rPr lang="en-ID" sz="1400" dirty="0" err="1"/>
              <a:t>Manan</a:t>
            </a:r>
            <a:r>
              <a:rPr lang="en-ID" sz="1400" dirty="0"/>
              <a:t>, </a:t>
            </a:r>
            <a:r>
              <a:rPr lang="en-ID" sz="1400" dirty="0" smtClean="0"/>
              <a:t> </a:t>
            </a:r>
            <a:r>
              <a:rPr lang="en-ID" sz="1400" dirty="0" err="1" smtClean="0"/>
              <a:t>Menemukan</a:t>
            </a:r>
            <a:r>
              <a:rPr lang="en-ID" sz="1400" dirty="0" smtClean="0"/>
              <a:t> 	</a:t>
            </a:r>
            <a:r>
              <a:rPr lang="en-ID" sz="1400" dirty="0" err="1" smtClean="0"/>
              <a:t>Hukum</a:t>
            </a:r>
            <a:r>
              <a:rPr lang="en-ID" sz="1400" dirty="0" smtClean="0"/>
              <a:t> </a:t>
            </a:r>
            <a:r>
              <a:rPr lang="en-ID" sz="1400" dirty="0" err="1"/>
              <a:t>Suatu</a:t>
            </a:r>
            <a:r>
              <a:rPr lang="en-ID" sz="1400" dirty="0"/>
              <a:t> </a:t>
            </a:r>
            <a:r>
              <a:rPr lang="en-ID" sz="1400" dirty="0" err="1"/>
              <a:t>Pencarian</a:t>
            </a:r>
            <a:r>
              <a:rPr lang="en-ID" sz="1400" dirty="0"/>
              <a:t>, </a:t>
            </a:r>
            <a:r>
              <a:rPr lang="en-ID" sz="1400" dirty="0" err="1"/>
              <a:t>Asosiasi</a:t>
            </a:r>
            <a:r>
              <a:rPr lang="en-ID" sz="1400" dirty="0"/>
              <a:t> </a:t>
            </a:r>
            <a:r>
              <a:rPr lang="en-ID" sz="1400" dirty="0" err="1"/>
              <a:t>Advokat</a:t>
            </a:r>
            <a:r>
              <a:rPr lang="en-ID" sz="1400" dirty="0"/>
              <a:t> Indonesia, </a:t>
            </a:r>
            <a:r>
              <a:rPr lang="en-ID" sz="1400" dirty="0" smtClean="0"/>
              <a:t>Jakarta,2009 hlm.52</a:t>
            </a:r>
          </a:p>
          <a:p>
            <a:r>
              <a:rPr lang="en-ID" sz="1400" dirty="0" err="1"/>
              <a:t>Edita</a:t>
            </a:r>
            <a:r>
              <a:rPr lang="en-ID" sz="1400" dirty="0"/>
              <a:t> Elda, </a:t>
            </a:r>
            <a:r>
              <a:rPr lang="en-ID" sz="1400" i="1" dirty="0" err="1"/>
              <a:t>Arah</a:t>
            </a:r>
            <a:r>
              <a:rPr lang="en-ID" sz="1400" i="1" dirty="0"/>
              <a:t> </a:t>
            </a:r>
            <a:r>
              <a:rPr lang="en-ID" sz="1400" i="1" dirty="0" err="1"/>
              <a:t>Kebijakan</a:t>
            </a:r>
            <a:r>
              <a:rPr lang="en-ID" sz="1400" i="1" dirty="0"/>
              <a:t> </a:t>
            </a:r>
            <a:r>
              <a:rPr lang="en-ID" sz="1400" i="1" dirty="0" err="1"/>
              <a:t>Pemberantasan</a:t>
            </a:r>
            <a:r>
              <a:rPr lang="en-ID" sz="1400" i="1" dirty="0"/>
              <a:t> </a:t>
            </a:r>
            <a:r>
              <a:rPr lang="en-ID" sz="1400" i="1" dirty="0" err="1"/>
              <a:t>Tindak</a:t>
            </a:r>
            <a:r>
              <a:rPr lang="en-ID" sz="1400" i="1" dirty="0"/>
              <a:t> </a:t>
            </a:r>
            <a:r>
              <a:rPr lang="en-ID" sz="1400" i="1" dirty="0" err="1"/>
              <a:t>Pidana</a:t>
            </a:r>
            <a:r>
              <a:rPr lang="en-ID" sz="1400" i="1" dirty="0"/>
              <a:t> </a:t>
            </a:r>
            <a:r>
              <a:rPr lang="en-ID" sz="1400" i="1" dirty="0" err="1"/>
              <a:t>Korupsi</a:t>
            </a:r>
            <a:r>
              <a:rPr lang="en-ID" sz="1400" i="1" dirty="0"/>
              <a:t> di 	</a:t>
            </a:r>
            <a:r>
              <a:rPr lang="en-ID" sz="1400" i="1" dirty="0" err="1"/>
              <a:t>Indonesia:Kajian</a:t>
            </a:r>
            <a:r>
              <a:rPr lang="en-ID" sz="1400" i="1" dirty="0"/>
              <a:t> </a:t>
            </a:r>
            <a:r>
              <a:rPr lang="en-ID" sz="1400" i="1" dirty="0" err="1"/>
              <a:t>Pasca</a:t>
            </a:r>
            <a:r>
              <a:rPr lang="en-ID" sz="1400" i="1" dirty="0"/>
              <a:t> 	</a:t>
            </a:r>
            <a:r>
              <a:rPr lang="en-ID" sz="1400" i="1" dirty="0" err="1"/>
              <a:t>Perubahan</a:t>
            </a:r>
            <a:r>
              <a:rPr lang="en-ID" sz="1400" i="1" dirty="0"/>
              <a:t> </a:t>
            </a:r>
            <a:r>
              <a:rPr lang="en-ID" sz="1400" i="1" dirty="0" err="1"/>
              <a:t>Undang-Undang</a:t>
            </a:r>
            <a:r>
              <a:rPr lang="en-ID" sz="1400" i="1" dirty="0"/>
              <a:t> </a:t>
            </a:r>
            <a:r>
              <a:rPr lang="en-ID" sz="1400" i="1" dirty="0" err="1"/>
              <a:t>Komisi</a:t>
            </a:r>
            <a:r>
              <a:rPr lang="en-ID" sz="1400" i="1" dirty="0"/>
              <a:t> 	</a:t>
            </a:r>
            <a:r>
              <a:rPr lang="en-ID" sz="1400" i="1" dirty="0" err="1"/>
              <a:t>Pemberantasan</a:t>
            </a:r>
            <a:r>
              <a:rPr lang="en-ID" sz="1400" i="1" dirty="0"/>
              <a:t> </a:t>
            </a:r>
            <a:r>
              <a:rPr lang="en-ID" sz="1400" i="1" dirty="0" err="1"/>
              <a:t>Korupsi</a:t>
            </a:r>
            <a:r>
              <a:rPr lang="en-ID" sz="1400" i="1" dirty="0"/>
              <a:t>, </a:t>
            </a:r>
            <a:r>
              <a:rPr lang="en-ID" sz="1400" dirty="0" err="1"/>
              <a:t>Lex</a:t>
            </a:r>
            <a:r>
              <a:rPr lang="en-ID" sz="1400" dirty="0"/>
              <a:t> </a:t>
            </a:r>
            <a:r>
              <a:rPr lang="en-ID" sz="1400" dirty="0" err="1"/>
              <a:t>Lata</a:t>
            </a:r>
            <a:r>
              <a:rPr lang="en-ID" sz="1400" dirty="0"/>
              <a:t> </a:t>
            </a:r>
            <a:r>
              <a:rPr lang="en-ID" sz="1400" dirty="0" err="1"/>
              <a:t>Jurnal</a:t>
            </a:r>
            <a:r>
              <a:rPr lang="en-ID" sz="1400" dirty="0"/>
              <a:t> </a:t>
            </a:r>
            <a:r>
              <a:rPr lang="en-ID" sz="1400" dirty="0" err="1"/>
              <a:t>Ilmiah</a:t>
            </a:r>
            <a:r>
              <a:rPr lang="en-ID" sz="1400" dirty="0"/>
              <a:t> 	</a:t>
            </a:r>
            <a:r>
              <a:rPr lang="en-ID" sz="1400" dirty="0" err="1"/>
              <a:t>Ilmu</a:t>
            </a:r>
            <a:r>
              <a:rPr lang="en-ID" sz="1400" dirty="0"/>
              <a:t> </a:t>
            </a:r>
            <a:r>
              <a:rPr lang="en-ID" sz="1400" dirty="0" err="1"/>
              <a:t>Hukum</a:t>
            </a:r>
            <a:r>
              <a:rPr lang="en-ID" sz="1400" dirty="0"/>
              <a:t>, </a:t>
            </a:r>
            <a:r>
              <a:rPr lang="en-ID" sz="1400" dirty="0" err="1"/>
              <a:t>Fakultas</a:t>
            </a:r>
            <a:r>
              <a:rPr lang="en-ID" sz="1400" dirty="0"/>
              <a:t> </a:t>
            </a:r>
            <a:r>
              <a:rPr lang="en-ID" sz="1400" dirty="0" smtClean="0"/>
              <a:t> </a:t>
            </a:r>
            <a:r>
              <a:rPr lang="en-ID" sz="1400" dirty="0" err="1" smtClean="0"/>
              <a:t>Hukum</a:t>
            </a:r>
            <a:r>
              <a:rPr lang="en-ID" sz="1400" dirty="0" smtClean="0"/>
              <a:t> </a:t>
            </a:r>
            <a:r>
              <a:rPr lang="en-ID" sz="1400" dirty="0" err="1"/>
              <a:t>Universitas</a:t>
            </a:r>
            <a:r>
              <a:rPr lang="en-ID" sz="1400" dirty="0"/>
              <a:t> </a:t>
            </a:r>
            <a:r>
              <a:rPr lang="en-ID" sz="1400" dirty="0" err="1"/>
              <a:t>Andalas</a:t>
            </a:r>
            <a:r>
              <a:rPr lang="en-ID" sz="1400" dirty="0"/>
              <a:t>, </a:t>
            </a:r>
            <a:r>
              <a:rPr lang="en-ID" sz="1400" dirty="0" err="1"/>
              <a:t>Kandidat</a:t>
            </a:r>
            <a:r>
              <a:rPr lang="en-ID" sz="1400" dirty="0"/>
              <a:t> </a:t>
            </a:r>
            <a:r>
              <a:rPr lang="en-ID" sz="1400" dirty="0" err="1"/>
              <a:t>Doktor</a:t>
            </a:r>
            <a:r>
              <a:rPr lang="en-ID" sz="1400" dirty="0"/>
              <a:t> </a:t>
            </a:r>
            <a:r>
              <a:rPr lang="en-ID" sz="1400" dirty="0" smtClean="0"/>
              <a:t>	</a:t>
            </a:r>
            <a:r>
              <a:rPr lang="en-ID" sz="1400" dirty="0" err="1" smtClean="0"/>
              <a:t>Ilmu</a:t>
            </a:r>
            <a:r>
              <a:rPr lang="en-ID" sz="1400" dirty="0" smtClean="0"/>
              <a:t> </a:t>
            </a:r>
            <a:r>
              <a:rPr lang="en-ID" sz="1400" dirty="0" err="1"/>
              <a:t>Hukum</a:t>
            </a:r>
            <a:r>
              <a:rPr lang="en-ID" sz="1400" dirty="0"/>
              <a:t> </a:t>
            </a:r>
            <a:r>
              <a:rPr lang="en-ID" sz="1400" dirty="0" smtClean="0"/>
              <a:t> </a:t>
            </a:r>
            <a:r>
              <a:rPr lang="en-ID" sz="1400" dirty="0" err="1" smtClean="0"/>
              <a:t>Universitas</a:t>
            </a:r>
            <a:r>
              <a:rPr lang="en-ID" sz="1400" dirty="0" smtClean="0"/>
              <a:t> </a:t>
            </a:r>
            <a:r>
              <a:rPr lang="en-ID" sz="1400" dirty="0"/>
              <a:t>Indonesia, </a:t>
            </a:r>
            <a:r>
              <a:rPr lang="en-ID" sz="1400" dirty="0" err="1"/>
              <a:t>Vol</a:t>
            </a:r>
            <a:r>
              <a:rPr lang="en-ID" sz="1400" dirty="0"/>
              <a:t> 1, No.2 , </a:t>
            </a:r>
            <a:r>
              <a:rPr lang="en-ID" sz="1400" dirty="0" smtClean="0"/>
              <a:t>2019</a:t>
            </a:r>
          </a:p>
          <a:p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Fitria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EKSISTENSI KOMISI PEMBERANTASAN KORUPSI (KPK) SEBAGAI </a:t>
            </a:r>
            <a:r>
              <a:rPr lang="en-ID" sz="1400" i="1" dirty="0" smtClean="0">
                <a:latin typeface="Times New Roman" pitchFamily="18" charset="0"/>
                <a:cs typeface="Times New Roman" pitchFamily="18" charset="0"/>
              </a:rPr>
              <a:t> LEMBAGA 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	NEGARA PENUNJANG DALAM SISTEM </a:t>
            </a:r>
            <a:r>
              <a:rPr lang="en-ID" sz="1400" i="1" dirty="0" smtClean="0">
                <a:latin typeface="Times New Roman" pitchFamily="18" charset="0"/>
                <a:cs typeface="Times New Roman" pitchFamily="18" charset="0"/>
              </a:rPr>
              <a:t> KETATANEGARAAN 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INDONESIA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Jurnal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Nestor 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Magister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Program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Pasca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Sarjana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(S2)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Universitas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Tanjungpura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Vol.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No.2,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2012</a:t>
            </a:r>
          </a:p>
          <a:p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Hibnu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Nugroho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EFEKTIVITAS FUNGSI KOORDINASI DAN SUPERVISI DALAM 	PENYIDIKAN </a:t>
            </a:r>
            <a:r>
              <a:rPr lang="en-ID" sz="1400" i="1" dirty="0" smtClean="0">
                <a:latin typeface="Times New Roman" pitchFamily="18" charset="0"/>
                <a:cs typeface="Times New Roman" pitchFamily="18" charset="0"/>
              </a:rPr>
              <a:t>	TINDAK 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PIDANA KORUPSI OLEH KOMISI </a:t>
            </a:r>
            <a:r>
              <a:rPr lang="en-ID" sz="1400" i="1" dirty="0" smtClean="0">
                <a:latin typeface="Times New Roman" pitchFamily="18" charset="0"/>
                <a:cs typeface="Times New Roman" pitchFamily="18" charset="0"/>
              </a:rPr>
              <a:t> PEMBERANTASAN 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i="1" dirty="0" smtClean="0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Jurnal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Dinamika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Universitas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Jenderal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Soedirman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Vol. 13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	No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. 3, September 2013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3200" b="1" dirty="0" err="1" smtClean="0">
                <a:latin typeface="Times New Roman" pitchFamily="18" charset="0"/>
                <a:cs typeface="Times New Roman" pitchFamily="18" charset="0"/>
              </a:rPr>
              <a:t>Daftar</a:t>
            </a:r>
            <a:r>
              <a:rPr lang="en-ID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3200" b="1" dirty="0" err="1" smtClean="0">
                <a:latin typeface="Times New Roman" pitchFamily="18" charset="0"/>
                <a:cs typeface="Times New Roman" pitchFamily="18" charset="0"/>
              </a:rPr>
              <a:t>Pustaka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911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1484784"/>
            <a:ext cx="7745505" cy="4641379"/>
          </a:xfrm>
        </p:spPr>
        <p:txBody>
          <a:bodyPr>
            <a:normAutofit lnSpcReduction="10000"/>
          </a:bodyPr>
          <a:lstStyle/>
          <a:p>
            <a:r>
              <a:rPr lang="en-ID" sz="14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Http://M.cnnindonesia.com/nasional/20190521173244-20-394161/icw-sentil-kpk-soal-pelanggaran-etik-dan-rotasi-pegawai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Nyoman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Ngurah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Suwarnatha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PENGUATAN EKSISTENSI LEMBAGA KOMISI 	PEMBERANTASAN KORUPSI  DALAM UNDANG </a:t>
            </a:r>
            <a:r>
              <a:rPr lang="en-ID" sz="1400" i="1" dirty="0" err="1">
                <a:latin typeface="Times New Roman" pitchFamily="18" charset="0"/>
                <a:cs typeface="Times New Roman" pitchFamily="18" charset="0"/>
              </a:rPr>
              <a:t>UNDANG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 DASAR 1945.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Jurnal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Konstitusi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Dosen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Universitas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Pendidikan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	Denpasar, Vol.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	II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 No.1,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Juni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2012    </a:t>
            </a:r>
            <a:endParaRPr lang="en-ID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Kartonegoro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Diktat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Kuliah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Pidana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Balai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Lecture Mahasiswa,Jakarta,hlm.6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Lihat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Konsideran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poin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No.20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2001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no.31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1999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pemberantasan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tindak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pidana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Moh.Mahmud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MD,Demokrasi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Konstitusi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Di Indonesia,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Rineka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Cipta,Jakarata,2000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Oly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Viana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Agustine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Erlina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Maria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Christin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Sinaga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Rizkisyabana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Yulistyaputri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	</a:t>
            </a:r>
            <a:r>
              <a:rPr lang="en-ID" sz="1400" i="1" dirty="0" err="1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ID" sz="1400" i="1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i="1" dirty="0" err="1">
                <a:latin typeface="Times New Roman" pitchFamily="18" charset="0"/>
                <a:cs typeface="Times New Roman" pitchFamily="18" charset="0"/>
              </a:rPr>
              <a:t>Penguatan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i="1" dirty="0" err="1">
                <a:latin typeface="Times New Roman" pitchFamily="18" charset="0"/>
                <a:cs typeface="Times New Roman" pitchFamily="18" charset="0"/>
              </a:rPr>
              <a:t>Kewenangan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i="1" dirty="0" err="1">
                <a:latin typeface="Times New Roman" pitchFamily="18" charset="0"/>
                <a:cs typeface="Times New Roman" pitchFamily="18" charset="0"/>
              </a:rPr>
              <a:t>Komisi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i="1" dirty="0" err="1">
                <a:latin typeface="Times New Roman" pitchFamily="18" charset="0"/>
                <a:cs typeface="Times New Roman" pitchFamily="18" charset="0"/>
              </a:rPr>
              <a:t>Pemberantasan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i="1" dirty="0" err="1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i="1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ID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i="1" dirty="0" err="1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ID" sz="1400" i="1" dirty="0" err="1">
                <a:latin typeface="Times New Roman" pitchFamily="18" charset="0"/>
                <a:cs typeface="Times New Roman" pitchFamily="18" charset="0"/>
              </a:rPr>
              <a:t>Ketatanegaraan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Jurnal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Konstitusi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Pusat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Pengkajian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Perkara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Mahkamah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Konstitusi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Jl.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Merdeka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Barat No.6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Jakarta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Pusat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	Vol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. 16,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Nomor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	2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Juni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2019.</a:t>
            </a:r>
          </a:p>
          <a:p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SAMSUL BAHRI, 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WAWASAN AL QURAN TENTANG PEMBERANTASAN </a:t>
            </a:r>
            <a:r>
              <a:rPr lang="en-ID" sz="1400" i="1" dirty="0" smtClean="0">
                <a:latin typeface="Times New Roman" pitchFamily="18" charset="0"/>
                <a:cs typeface="Times New Roman" pitchFamily="18" charset="0"/>
              </a:rPr>
              <a:t> KORUPSI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	International Journal of Islamic Studies, ,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Universitas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Islam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Negeri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Ar-Raniry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	Darussalam Banda Aceh, Indonesia Vol. 4, No. 2, 	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Desember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2017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Soejono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Soekanto,1986,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Pengantar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Hukum,Jakarta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Penerbit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Universitas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	Indonesia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Hlm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51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698604"/>
          </a:xfrm>
        </p:spPr>
        <p:txBody>
          <a:bodyPr/>
          <a:lstStyle/>
          <a:p>
            <a:r>
              <a:rPr lang="en-ID" sz="3200" b="1" dirty="0" err="1" smtClean="0">
                <a:latin typeface="Times New Roman" pitchFamily="18" charset="0"/>
                <a:cs typeface="Times New Roman" pitchFamily="18" charset="0"/>
              </a:rPr>
              <a:t>Lanjutan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67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1628801"/>
            <a:ext cx="7745505" cy="4497362"/>
          </a:xfrm>
        </p:spPr>
        <p:txBody>
          <a:bodyPr>
            <a:normAutofit/>
          </a:bodyPr>
          <a:lstStyle/>
          <a:p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Yasmirah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Mandasari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Saragih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Teguh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Prasetyo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&amp;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Jawade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Hafidz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ANALISIS </a:t>
            </a:r>
            <a:r>
              <a:rPr lang="en-ID" sz="1400" i="1" dirty="0" smtClean="0">
                <a:latin typeface="Times New Roman" pitchFamily="18" charset="0"/>
                <a:cs typeface="Times New Roman" pitchFamily="18" charset="0"/>
              </a:rPr>
              <a:t> YURIDIS 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	KEWENANGAN KOMISI PEMBERANTASAN KORUPSI </a:t>
            </a:r>
            <a:r>
              <a:rPr lang="en-ID" sz="1400" i="1" dirty="0" smtClean="0">
                <a:latin typeface="Times New Roman" pitchFamily="18" charset="0"/>
                <a:cs typeface="Times New Roman" pitchFamily="18" charset="0"/>
              </a:rPr>
              <a:t> SEBAGAI 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PENUNTUT 	PELAKU TINDAK PIDANA KORUPSI, </a:t>
            </a:r>
            <a:r>
              <a:rPr lang="en-ID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UNIFIKASI 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Jurnal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Ilmu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Universitas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Pembangunan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Panca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Budi Medan, 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Universitas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	Kristen  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Salatiga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(UKSW),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Salatiga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Universitas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Islam 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Sultan  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Agung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	Semarang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Vol. 05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Nomor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01,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Januari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2018</a:t>
            </a:r>
          </a:p>
          <a:p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Yokotani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Ndaru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Satrio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MEKANISME SELEKSI DEWAN PENGAWAS KOMISI 	PEMBERANTASAN KORUPSI DALAM PERSPEKTIF CITA HUKUM </a:t>
            </a:r>
            <a:r>
              <a:rPr lang="en-ID" sz="1400" i="1" dirty="0" smtClean="0">
                <a:latin typeface="Times New Roman" pitchFamily="18" charset="0"/>
                <a:cs typeface="Times New Roman" pitchFamily="18" charset="0"/>
              </a:rPr>
              <a:t> PANCASIA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J	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urnal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1400" i="1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Dosen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1400" dirty="0" err="1">
                <a:latin typeface="Times New Roman" pitchFamily="18" charset="0"/>
                <a:cs typeface="Times New Roman" pitchFamily="18" charset="0"/>
              </a:rPr>
              <a:t>Universitas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 Bangka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Belitung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, Vol. XIII, No.2, 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D" sz="1400" dirty="0" err="1" smtClean="0">
                <a:latin typeface="Times New Roman" pitchFamily="18" charset="0"/>
                <a:cs typeface="Times New Roman" pitchFamily="18" charset="0"/>
              </a:rPr>
              <a:t>Desember</a:t>
            </a:r>
            <a:r>
              <a:rPr lang="en-ID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>
                <a:latin typeface="Times New Roman" pitchFamily="18" charset="0"/>
                <a:cs typeface="Times New Roman" pitchFamily="18" charset="0"/>
              </a:rPr>
              <a:t>2019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D" sz="1400" u="sng" dirty="0">
                <a:hlinkClick r:id="rId2"/>
              </a:rPr>
              <a:t>www.kpk.go.id/id/tentang-kpk/kode-etik</a:t>
            </a:r>
            <a:r>
              <a:rPr lang="en-ID" sz="1400" dirty="0"/>
              <a:t> </a:t>
            </a:r>
            <a:endParaRPr lang="en-US" sz="1400" dirty="0"/>
          </a:p>
          <a:p>
            <a:r>
              <a:rPr lang="en-ID" sz="1400" u="sng" dirty="0">
                <a:hlinkClick r:id="rId3"/>
              </a:rPr>
              <a:t>www.kpk.go.id/id/tentang-kpk/sekilas-kpk</a:t>
            </a:r>
            <a:r>
              <a:rPr lang="en-ID" sz="1400" dirty="0"/>
              <a:t> </a:t>
            </a:r>
            <a:endParaRPr lang="en-US" sz="1400" dirty="0"/>
          </a:p>
          <a:p>
            <a:pPr marL="0" indent="0">
              <a:buNone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842620"/>
          </a:xfrm>
        </p:spPr>
        <p:txBody>
          <a:bodyPr/>
          <a:lstStyle/>
          <a:p>
            <a:r>
              <a:rPr lang="en-ID" sz="3200" b="1" dirty="0" err="1" smtClean="0">
                <a:latin typeface="Times New Roman" pitchFamily="18" charset="0"/>
                <a:cs typeface="Times New Roman" pitchFamily="18" charset="0"/>
              </a:rPr>
              <a:t>Lanjutan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403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	KPK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kewenangan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sering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superbody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kewenangan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ekstra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dibanding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Nomor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2002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Komisi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Pemberantasan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(KPK).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Tindak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pidana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ilmu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dibentuk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kesadaran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ciri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peristiwa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pidana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ID" sz="2000" dirty="0"/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memang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kejahatan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luar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biasa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karenanya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pemberantasannya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pun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luar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biasa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pula.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3200" b="1" dirty="0" err="1" smtClean="0">
                <a:latin typeface="Times New Roman" pitchFamily="18" charset="0"/>
                <a:cs typeface="Times New Roman" pitchFamily="18" charset="0"/>
              </a:rPr>
              <a:t>Pendahuluan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974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en-ID" dirty="0" err="1"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Kewenangan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Komisi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pemberantasan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(KPK)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ID" dirty="0" err="1" smtClean="0">
                <a:latin typeface="Times New Roman" pitchFamily="18" charset="0"/>
                <a:cs typeface="Times New Roman" pitchFamily="18" charset="0"/>
              </a:rPr>
              <a:t>alam</a:t>
            </a:r>
            <a:r>
              <a:rPr lang="en-ID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ID" dirty="0" err="1" smtClean="0">
                <a:latin typeface="Times New Roman" pitchFamily="18" charset="0"/>
                <a:cs typeface="Times New Roman" pitchFamily="18" charset="0"/>
              </a:rPr>
              <a:t>ode</a:t>
            </a:r>
            <a:r>
              <a:rPr lang="en-ID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ID" dirty="0" err="1" smtClean="0">
                <a:latin typeface="Times New Roman" pitchFamily="18" charset="0"/>
                <a:cs typeface="Times New Roman" pitchFamily="18" charset="0"/>
              </a:rPr>
              <a:t>tik</a:t>
            </a:r>
            <a:r>
              <a:rPr lang="en-ID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Pemberantasan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Tindak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Pidana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ID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en-ID" dirty="0" err="1"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ID" dirty="0" err="1" smtClean="0">
                <a:latin typeface="Times New Roman" pitchFamily="18" charset="0"/>
                <a:cs typeface="Times New Roman" pitchFamily="18" charset="0"/>
              </a:rPr>
              <a:t>alam</a:t>
            </a:r>
            <a:r>
              <a:rPr lang="en-ID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Pemberantasan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Tindak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Pidana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3200" b="1" dirty="0" err="1" smtClean="0">
                <a:latin typeface="Times New Roman" pitchFamily="18" charset="0"/>
                <a:cs typeface="Times New Roman" pitchFamily="18" charset="0"/>
              </a:rPr>
              <a:t>Rumusan</a:t>
            </a:r>
            <a:r>
              <a:rPr lang="en-ID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3200" b="1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422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Tindak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Pidana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Undang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Undang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No. 31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1999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Pemberantasan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Tindak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Pidana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ayat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(1)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ayat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(1)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orang yang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melawan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pebuatan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memperkaya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orang lain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korporasi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merugikan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perekonomian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Negara,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dipidana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penjara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seumur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pidana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penjara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paling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singkat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4 (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empat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paling lama 20 (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puluh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denda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paling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sedikit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. 200.000.000,00 (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ratus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juta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rupiah)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paling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. 1.000.000.000,00 (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milyar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rupiah</a:t>
            </a:r>
            <a:r>
              <a:rPr lang="en-ID" sz="2000" dirty="0" smtClean="0"/>
              <a:t>).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3200" b="1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ID" sz="3200" b="1" dirty="0" smtClean="0"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sz="3200" b="1" dirty="0" err="1" smtClean="0">
                <a:latin typeface="Times New Roman" pitchFamily="18" charset="0"/>
                <a:cs typeface="Times New Roman" pitchFamily="18" charset="0"/>
              </a:rPr>
              <a:t>Pembahasan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589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Adapun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Komisi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Pemberantasan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berlaku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mei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2020: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Dewan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Pengawas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KPK No.1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2020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Pedoman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Komisi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Pemberantasan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endParaRPr lang="en-ID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Dewan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Pengawas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KPK No.2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2020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Penegakan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Komisi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Pemberantasan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endParaRPr lang="en-ID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Dewan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Pengawas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KPK No.3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2020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Tata Cara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Persidangan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Pelanggaran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Pedoman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Komisi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Pemberantasan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Korupsi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3200" b="1" dirty="0" err="1" smtClean="0">
                <a:latin typeface="Times New Roman" pitchFamily="18" charset="0"/>
                <a:cs typeface="Times New Roman" pitchFamily="18" charset="0"/>
              </a:rPr>
              <a:t>Lanjutan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442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Kewenangan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Komisi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Pemberantasan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penyelidikan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penyidikan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penuntutan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Tindak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Pidana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meliputi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Tindak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Pidana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yang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Melibatkan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aparat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penegak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penyelenggara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orang lain yang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kaitanya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tindak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pidana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aparat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penegak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penyelenggara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endParaRPr lang="en-ID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Mendapat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perhatian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meresahkan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masyarakat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Menyangkut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kerugian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paling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sedikit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Rp.1.000.000.000,00 (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milyar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rupiah)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11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Nomor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2002</a:t>
            </a:r>
            <a:r>
              <a:rPr lang="en-ID" sz="2000" dirty="0"/>
              <a:t>.</a:t>
            </a:r>
            <a:endParaRPr lang="en-ID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3200" b="1" dirty="0" err="1" smtClean="0">
                <a:latin typeface="Times New Roman" pitchFamily="18" charset="0"/>
                <a:cs typeface="Times New Roman" pitchFamily="18" charset="0"/>
              </a:rPr>
              <a:t>Lanjutan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517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Negara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mengenal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the rule of law,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dikemukakan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 A.V. Dicey,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terdiri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Supermasi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Kesederajatan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muka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Perlindungan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asasi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konstitusi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putusan-putusan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pengadilan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syarat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jaminan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Perpu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Tindak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Pidana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Rorupsi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rasa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ID" sz="2000" dirty="0"/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syarat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jaminan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Perpu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Tindak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Pidana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Rorupsi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rasa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ID" sz="2000" dirty="0"/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didasarkan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ketentuan-ketentuan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upaya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mencegah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sewenang-wenang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penguasa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rakyatnya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kehendaknya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 b="1" dirty="0" err="1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ID" sz="2400" b="1" dirty="0"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lang="en-ID" sz="2400" b="1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400" b="1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ID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400" b="1" dirty="0" err="1">
                <a:latin typeface="Times New Roman" pitchFamily="18" charset="0"/>
                <a:cs typeface="Times New Roman" pitchFamily="18" charset="0"/>
              </a:rPr>
              <a:t>Memberantas</a:t>
            </a:r>
            <a:r>
              <a:rPr lang="en-ID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400" b="1" dirty="0" err="1">
                <a:latin typeface="Times New Roman" pitchFamily="18" charset="0"/>
                <a:cs typeface="Times New Roman" pitchFamily="18" charset="0"/>
              </a:rPr>
              <a:t>Tindak</a:t>
            </a:r>
            <a:r>
              <a:rPr lang="en-ID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400" b="1" dirty="0" err="1">
                <a:latin typeface="Times New Roman" pitchFamily="18" charset="0"/>
                <a:cs typeface="Times New Roman" pitchFamily="18" charset="0"/>
              </a:rPr>
              <a:t>pidana</a:t>
            </a:r>
            <a:r>
              <a:rPr lang="en-ID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400" b="1" dirty="0" err="1">
                <a:latin typeface="Times New Roman" pitchFamily="18" charset="0"/>
                <a:cs typeface="Times New Roman" pitchFamily="18" charset="0"/>
              </a:rPr>
              <a:t>Korupsi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799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D" dirty="0" err="1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ayat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(3)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Republik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Indonesia 1945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menyatakan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“Negara Indonesia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, Di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dalamnya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terkandung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pengakuan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supremasi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konstitusi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dianutnya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konstitusional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diatur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UUD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3200" b="1" dirty="0" err="1" smtClean="0">
                <a:latin typeface="Times New Roman" pitchFamily="18" charset="0"/>
                <a:cs typeface="Times New Roman" pitchFamily="18" charset="0"/>
              </a:rPr>
              <a:t>Lanjutan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055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	Indonesia 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Corruption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Wacth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(ICW)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Mencatat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sebanyal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tujuh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Komisi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Pemberantasan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(KPK) di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Melanggar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era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Agus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Raharjo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Sampai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Proses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penyidikan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pelanggaran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tak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kunjung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membuahkan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Dugaan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pelanggaran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penyidik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KPK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tugas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divisi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ICW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kurnia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ramadhana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mengatakan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dugaan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pelanggaran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berlangsung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periode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2016-2018.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kurnia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deputi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penindakan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KPK ,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Inspektur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jendral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firli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berangkat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NTB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bertemu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tuan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guru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bajang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zainul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majdi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(TGB)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>
                <a:latin typeface="Times New Roman" pitchFamily="18" charset="0"/>
                <a:cs typeface="Times New Roman" pitchFamily="18" charset="0"/>
              </a:rPr>
              <a:t>mei</a:t>
            </a:r>
            <a:r>
              <a:rPr lang="en-ID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2018,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Padahal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0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ID" sz="2000" dirty="0" smtClean="0">
                <a:latin typeface="Times New Roman" pitchFamily="18" charset="0"/>
                <a:cs typeface="Times New Roman" pitchFamily="18" charset="0"/>
              </a:rPr>
              <a:t> KPK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sedang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penyidikan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divestasi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Newmont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nusa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tenggara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(NNT). TGB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diminta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keterangan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KPK.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aturan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KPK,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Kurnia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diperkenankan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penyidik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bertemu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pihak-pihak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tengah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diusut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2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ID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200" dirty="0" err="1" smtClean="0">
                <a:latin typeface="Times New Roman" pitchFamily="18" charset="0"/>
                <a:cs typeface="Times New Roman" pitchFamily="18" charset="0"/>
              </a:rPr>
              <a:t>berperkara</a:t>
            </a:r>
            <a:r>
              <a:rPr lang="en-ID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400" b="1" dirty="0">
                <a:latin typeface="Times New Roman" pitchFamily="18" charset="0"/>
                <a:cs typeface="Times New Roman" pitchFamily="18" charset="0"/>
              </a:rPr>
              <a:t>ICW </a:t>
            </a:r>
            <a:r>
              <a:rPr lang="en-ID" sz="2400" b="1" dirty="0" err="1">
                <a:latin typeface="Times New Roman" pitchFamily="18" charset="0"/>
                <a:cs typeface="Times New Roman" pitchFamily="18" charset="0"/>
              </a:rPr>
              <a:t>Sentil</a:t>
            </a:r>
            <a:r>
              <a:rPr lang="en-ID" sz="2400" b="1" dirty="0">
                <a:latin typeface="Times New Roman" pitchFamily="18" charset="0"/>
                <a:cs typeface="Times New Roman" pitchFamily="18" charset="0"/>
              </a:rPr>
              <a:t> KPK </a:t>
            </a:r>
            <a:r>
              <a:rPr lang="en-ID" sz="2400" b="1" dirty="0" err="1">
                <a:latin typeface="Times New Roman" pitchFamily="18" charset="0"/>
                <a:cs typeface="Times New Roman" pitchFamily="18" charset="0"/>
              </a:rPr>
              <a:t>Soal</a:t>
            </a:r>
            <a:r>
              <a:rPr lang="en-ID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400" b="1" dirty="0" err="1">
                <a:latin typeface="Times New Roman" pitchFamily="18" charset="0"/>
                <a:cs typeface="Times New Roman" pitchFamily="18" charset="0"/>
              </a:rPr>
              <a:t>Pelanggaran</a:t>
            </a:r>
            <a:r>
              <a:rPr lang="en-ID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400" b="1" dirty="0" err="1"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400" b="1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ID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400" b="1" dirty="0" err="1">
                <a:latin typeface="Times New Roman" pitchFamily="18" charset="0"/>
                <a:cs typeface="Times New Roman" pitchFamily="18" charset="0"/>
              </a:rPr>
              <a:t>Rotasi</a:t>
            </a:r>
            <a:r>
              <a:rPr lang="en-ID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400" b="1" dirty="0" err="1">
                <a:latin typeface="Times New Roman" pitchFamily="18" charset="0"/>
                <a:cs typeface="Times New Roman" pitchFamily="18" charset="0"/>
              </a:rPr>
              <a:t>Pegawai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8127898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67</TotalTime>
  <Words>421</Words>
  <Application>Microsoft Office PowerPoint</Application>
  <PresentationFormat>On-screen Show (4:3)</PresentationFormat>
  <Paragraphs>64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Hardcover</vt:lpstr>
      <vt:lpstr>Kewenangan Komisi Pemberantasan  Korupsi Dalam Kode Etik Pemberantasan Tindak Pidana Korupsi (Study Kasus ICW Sentil KPK Soal Pelanggaran Etik dan Rotasi Pegawai) </vt:lpstr>
      <vt:lpstr>Pendahuluan</vt:lpstr>
      <vt:lpstr>Rumusan Masalah</vt:lpstr>
      <vt:lpstr>Hasil Dan Pembahasan</vt:lpstr>
      <vt:lpstr>Lanjutan</vt:lpstr>
      <vt:lpstr>Lanjutan</vt:lpstr>
      <vt:lpstr>Teori Negara Hukum Dalam Memberantas Tindak pidana Korupsi</vt:lpstr>
      <vt:lpstr>Lanjutan</vt:lpstr>
      <vt:lpstr>Kasus ICW Sentil KPK Soal Pelanggaran Etik dan Rotasi Pegawai</vt:lpstr>
      <vt:lpstr>Dasar Hukum </vt:lpstr>
      <vt:lpstr>Daftar Pustaka</vt:lpstr>
      <vt:lpstr>Lanjutan</vt:lpstr>
      <vt:lpstr>Lanjutan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Kewenangan Komisi Pemberantasan  Korupsi Dalam Kode Etik Pemberantasan Tindak Pidana Korupsi (Study Kasus </dc:title>
  <dc:creator>Windows User</dc:creator>
  <cp:lastModifiedBy>Windows User</cp:lastModifiedBy>
  <cp:revision>31</cp:revision>
  <dcterms:created xsi:type="dcterms:W3CDTF">2020-05-30T11:28:26Z</dcterms:created>
  <dcterms:modified xsi:type="dcterms:W3CDTF">2020-05-30T12:37:09Z</dcterms:modified>
</cp:coreProperties>
</file>